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26.jpg" ContentType="image/png"/>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8" r:id="rId2"/>
    <p:sldId id="259" r:id="rId3"/>
    <p:sldId id="260"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91103" autoAdjust="0"/>
  </p:normalViewPr>
  <p:slideViewPr>
    <p:cSldViewPr snapToGrid="0" snapToObjects="1">
      <p:cViewPr varScale="1">
        <p:scale>
          <a:sx n="75" d="100"/>
          <a:sy n="75" d="100"/>
        </p:scale>
        <p:origin x="1260"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A4BA00-82B0-43FB-A19A-70CD47D0E7B9}" type="datetimeFigureOut">
              <a:rPr lang="en-US" smtClean="0"/>
              <a:t>4/8/2024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916FC7-53FE-443A-B50E-E4E089A7DFA7}" type="slidenum">
              <a:rPr lang="en-US" smtClean="0"/>
              <a:t>‹#›</a:t>
            </a:fld>
            <a:endParaRPr lang="en-US"/>
          </a:p>
        </p:txBody>
      </p:sp>
    </p:spTree>
    <p:extLst>
      <p:ext uri="{BB962C8B-B14F-4D97-AF65-F5344CB8AC3E}">
        <p14:creationId xmlns:p14="http://schemas.microsoft.com/office/powerpoint/2010/main" val="1168282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err="1">
                <a:cs typeface="Arial" charset="0"/>
              </a:rPr>
              <a:t>Monolingualism</a:t>
            </a:r>
            <a:r>
              <a:rPr lang="en-US" dirty="0">
                <a:cs typeface="Arial" charset="0"/>
              </a:rPr>
              <a:t> is one sign that a nation suffers from </a:t>
            </a:r>
            <a:r>
              <a:rPr lang="en-US" b="1" dirty="0">
                <a:cs typeface="Arial" charset="0"/>
              </a:rPr>
              <a:t>parochialism</a:t>
            </a:r>
            <a:r>
              <a:rPr lang="en-US" dirty="0">
                <a:cs typeface="Arial" charset="0"/>
              </a:rPr>
              <a:t>—viewing the world solely through one’s own eyes and perspectives. People with a parochial attitude do not  recognize that others have different ways of living and working. They ignore others’ values and customs and rigidly apply an attitude of “ours is better than theirs” to foreign cultures.</a:t>
            </a:r>
          </a:p>
          <a:p>
            <a:pPr eaLnBrk="1" hangingPunct="1"/>
            <a:endParaRPr lang="en-US" dirty="0">
              <a:cs typeface="Arial" charset="0"/>
            </a:endParaRPr>
          </a:p>
          <a:p>
            <a:pPr eaLnBrk="1" hangingPunct="1"/>
            <a:r>
              <a:rPr lang="en-US" dirty="0">
                <a:cs typeface="Arial" charset="0"/>
              </a:rPr>
              <a:t>This type of narrow, restricted attitude is one approach that managers might take, but isn’t the only one. In fact, there are three possible global attitudes. Let’s look at each more closely.</a:t>
            </a:r>
          </a:p>
          <a:p>
            <a:pPr eaLnBrk="1" hangingPunct="1"/>
            <a:endParaRPr lang="en-US" dirty="0">
              <a:cs typeface="Arial" charset="0"/>
            </a:endParaRPr>
          </a:p>
          <a:p>
            <a:pPr eaLnBrk="1" hangingPunct="1"/>
            <a:r>
              <a:rPr lang="en-US" dirty="0">
                <a:cs typeface="Arial" charset="0"/>
              </a:rPr>
              <a:t>First, an </a:t>
            </a:r>
            <a:r>
              <a:rPr lang="en-US" b="1" dirty="0">
                <a:cs typeface="Arial" charset="0"/>
              </a:rPr>
              <a:t>ethnocentric attitude </a:t>
            </a:r>
            <a:r>
              <a:rPr lang="en-US" dirty="0">
                <a:cs typeface="Arial" charset="0"/>
              </a:rPr>
              <a:t>is the </a:t>
            </a:r>
            <a:r>
              <a:rPr lang="en-US" dirty="0" err="1">
                <a:cs typeface="Arial" charset="0"/>
              </a:rPr>
              <a:t>parochialistic</a:t>
            </a:r>
            <a:r>
              <a:rPr lang="en-US" dirty="0">
                <a:cs typeface="Arial" charset="0"/>
              </a:rPr>
              <a:t> belief that the best work approaches and practices are those of the </a:t>
            </a:r>
            <a:r>
              <a:rPr lang="en-US" i="1" dirty="0">
                <a:cs typeface="Arial" charset="0"/>
              </a:rPr>
              <a:t>home </a:t>
            </a:r>
            <a:r>
              <a:rPr lang="en-US" dirty="0">
                <a:cs typeface="Arial" charset="0"/>
              </a:rPr>
              <a:t>country (the country in which the company’s</a:t>
            </a:r>
          </a:p>
          <a:p>
            <a:pPr eaLnBrk="1" hangingPunct="1"/>
            <a:r>
              <a:rPr lang="en-US" dirty="0">
                <a:cs typeface="Arial" charset="0"/>
              </a:rPr>
              <a:t>headquarters are located). Managers with an ethnocentric attitude believe that people in foreign countries don’t have the needed skills, expertise, knowledge, or experience</a:t>
            </a:r>
          </a:p>
          <a:p>
            <a:pPr eaLnBrk="1" hangingPunct="1"/>
            <a:r>
              <a:rPr lang="en-US" dirty="0">
                <a:cs typeface="Arial" charset="0"/>
              </a:rPr>
              <a:t>to make the best business decisions as people in the home country do.</a:t>
            </a:r>
          </a:p>
          <a:p>
            <a:pPr eaLnBrk="1" hangingPunct="1"/>
            <a:r>
              <a:rPr lang="en-US" dirty="0">
                <a:cs typeface="Arial" charset="0"/>
              </a:rPr>
              <a:t>A</a:t>
            </a:r>
            <a:r>
              <a:rPr lang="en-US" b="1" dirty="0">
                <a:cs typeface="Arial" charset="0"/>
              </a:rPr>
              <a:t> polycentric attitude </a:t>
            </a:r>
            <a:r>
              <a:rPr lang="en-US" dirty="0">
                <a:cs typeface="Arial" charset="0"/>
              </a:rPr>
              <a:t>is the view that employees in the </a:t>
            </a:r>
            <a:r>
              <a:rPr lang="en-US" i="1" dirty="0">
                <a:cs typeface="Arial" charset="0"/>
              </a:rPr>
              <a:t>host </a:t>
            </a:r>
            <a:r>
              <a:rPr lang="en-US" dirty="0">
                <a:cs typeface="Arial" charset="0"/>
              </a:rPr>
              <a:t>country (the foreign country in which the organization is doing business) know the best work approaches</a:t>
            </a:r>
          </a:p>
          <a:p>
            <a:pPr eaLnBrk="1" hangingPunct="1"/>
            <a:r>
              <a:rPr lang="en-US" dirty="0">
                <a:cs typeface="Arial" charset="0"/>
              </a:rPr>
              <a:t>And practices for running their business. Managers with this attitude view every foreign operation as different and hard to understand. Thus, they’re likely to let employees there figure out how best to do things.</a:t>
            </a:r>
          </a:p>
          <a:p>
            <a:pPr eaLnBrk="1" hangingPunct="1"/>
            <a:endParaRPr lang="en-US" dirty="0">
              <a:cs typeface="Arial" charset="0"/>
            </a:endParaRPr>
          </a:p>
          <a:p>
            <a:pPr eaLnBrk="1" hangingPunct="1"/>
            <a:r>
              <a:rPr lang="en-US" dirty="0">
                <a:cs typeface="Arial" charset="0"/>
              </a:rPr>
              <a:t>A </a:t>
            </a:r>
            <a:r>
              <a:rPr lang="en-US" b="1" dirty="0">
                <a:cs typeface="Arial" charset="0"/>
              </a:rPr>
              <a:t>geocentric attitude is </a:t>
            </a:r>
            <a:r>
              <a:rPr lang="en-US" dirty="0">
                <a:cs typeface="Arial" charset="0"/>
              </a:rPr>
              <a:t>a </a:t>
            </a:r>
            <a:r>
              <a:rPr lang="en-US" i="1" dirty="0">
                <a:cs typeface="Arial" charset="0"/>
              </a:rPr>
              <a:t>world-oriented </a:t>
            </a:r>
            <a:r>
              <a:rPr lang="en-US" dirty="0">
                <a:cs typeface="Arial" charset="0"/>
              </a:rPr>
              <a:t>view that focuses on using the best approaches and people from around the globe. Managers with this type of attitude have a global view and look for the best approaches and people regardless of origin.</a:t>
            </a:r>
          </a:p>
          <a:p>
            <a:pPr eaLnBrk="1" hangingPunct="1"/>
            <a:endParaRPr lang="en-US" dirty="0">
              <a:cs typeface="Arial" charset="0"/>
            </a:endParaRPr>
          </a:p>
          <a:p>
            <a:endParaRPr lang="en-US" dirty="0"/>
          </a:p>
        </p:txBody>
      </p:sp>
      <p:sp>
        <p:nvSpPr>
          <p:cNvPr id="4" name="Slide Number Placeholder 3"/>
          <p:cNvSpPr>
            <a:spLocks noGrp="1"/>
          </p:cNvSpPr>
          <p:nvPr>
            <p:ph type="sldNum" sz="quarter" idx="10"/>
          </p:nvPr>
        </p:nvSpPr>
        <p:spPr/>
        <p:txBody>
          <a:bodyPr/>
          <a:lstStyle/>
          <a:p>
            <a:fld id="{C8916FC7-53FE-443A-B50E-E4E089A7DFA7}" type="slidenum">
              <a:rPr lang="en-US" smtClean="0"/>
              <a:t>3</a:t>
            </a:fld>
            <a:endParaRPr lang="en-US"/>
          </a:p>
        </p:txBody>
      </p:sp>
    </p:spTree>
    <p:extLst>
      <p:ext uri="{BB962C8B-B14F-4D97-AF65-F5344CB8AC3E}">
        <p14:creationId xmlns:p14="http://schemas.microsoft.com/office/powerpoint/2010/main" val="3667471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When an organization has been doing business internationally for a while and has gained experience in international markets, managers may decide to make</a:t>
            </a:r>
          </a:p>
          <a:p>
            <a:pPr eaLnBrk="1" hangingPunct="1"/>
            <a:r>
              <a:rPr lang="en-US" dirty="0">
                <a:cs typeface="Arial" charset="0"/>
              </a:rPr>
              <a:t>more of a direct foreign investment. One way to increase investment is through a </a:t>
            </a:r>
            <a:r>
              <a:rPr lang="en-US" b="1" dirty="0">
                <a:cs typeface="Arial" charset="0"/>
              </a:rPr>
              <a:t>strategic alliance, </a:t>
            </a:r>
            <a:r>
              <a:rPr lang="en-US" dirty="0">
                <a:cs typeface="Arial" charset="0"/>
              </a:rPr>
              <a:t>which is a partnership between an organization and a foreign company</a:t>
            </a:r>
          </a:p>
          <a:p>
            <a:pPr eaLnBrk="1" hangingPunct="1"/>
            <a:r>
              <a:rPr lang="en-US" dirty="0">
                <a:cs typeface="Arial" charset="0"/>
              </a:rPr>
              <a:t>partner or partners in which both share resources and knowledge in developing new products or building production facilities. For example, Honda Motor and General Electric teamed up to produce a new jet engine.</a:t>
            </a:r>
          </a:p>
          <a:p>
            <a:pPr eaLnBrk="1" hangingPunct="1"/>
            <a:endParaRPr lang="en-US" dirty="0">
              <a:cs typeface="Arial" charset="0"/>
            </a:endParaRPr>
          </a:p>
          <a:p>
            <a:pPr eaLnBrk="1" hangingPunct="1"/>
            <a:r>
              <a:rPr lang="en-US" dirty="0">
                <a:cs typeface="Arial" charset="0"/>
              </a:rPr>
              <a:t>A specific type of strategic alliance in which the partners form a separate, independent organization for some business purpose is called a </a:t>
            </a:r>
            <a:r>
              <a:rPr lang="en-US" b="1" dirty="0">
                <a:cs typeface="Arial" charset="0"/>
              </a:rPr>
              <a:t>joint venture. </a:t>
            </a:r>
            <a:r>
              <a:rPr lang="en-US" dirty="0">
                <a:cs typeface="Arial" charset="0"/>
              </a:rPr>
              <a:t>For example, Hewlett-Packard has had numerous joint ventures with various suppliers around the globe to develop different components for its computer equipment. These partnerships provide a relatively easy way for companies to compete globally.</a:t>
            </a:r>
          </a:p>
          <a:p>
            <a:endParaRPr lang="en-US" dirty="0"/>
          </a:p>
        </p:txBody>
      </p:sp>
      <p:sp>
        <p:nvSpPr>
          <p:cNvPr id="4" name="Slide Number Placeholder 3"/>
          <p:cNvSpPr>
            <a:spLocks noGrp="1"/>
          </p:cNvSpPr>
          <p:nvPr>
            <p:ph type="sldNum" sz="quarter" idx="10"/>
          </p:nvPr>
        </p:nvSpPr>
        <p:spPr/>
        <p:txBody>
          <a:bodyPr/>
          <a:lstStyle/>
          <a:p>
            <a:fld id="{C8916FC7-53FE-443A-B50E-E4E089A7DFA7}" type="slidenum">
              <a:rPr lang="en-US" smtClean="0"/>
              <a:t>15</a:t>
            </a:fld>
            <a:endParaRPr lang="en-US"/>
          </a:p>
        </p:txBody>
      </p:sp>
    </p:spTree>
    <p:extLst>
      <p:ext uri="{BB962C8B-B14F-4D97-AF65-F5344CB8AC3E}">
        <p14:creationId xmlns:p14="http://schemas.microsoft.com/office/powerpoint/2010/main" val="4220756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Finally, managers may choose to directly invest in a foreign country by setting up a </a:t>
            </a:r>
            <a:r>
              <a:rPr lang="en-US" b="1" dirty="0">
                <a:cs typeface="Arial" charset="0"/>
              </a:rPr>
              <a:t>foreign subsidiary </a:t>
            </a:r>
            <a:r>
              <a:rPr lang="en-US" dirty="0">
                <a:cs typeface="Arial" charset="0"/>
              </a:rPr>
              <a:t>as a separate and independent facility or office. This subsidiary</a:t>
            </a:r>
          </a:p>
          <a:p>
            <a:pPr eaLnBrk="1" hangingPunct="1"/>
            <a:r>
              <a:rPr lang="en-US" dirty="0">
                <a:cs typeface="Arial" charset="0"/>
              </a:rPr>
              <a:t>can be managed as a multi-domestic organization (local control) or as a global organization (centralized control). As you can probably guess, this arrangement involves</a:t>
            </a:r>
          </a:p>
          <a:p>
            <a:pPr eaLnBrk="1" hangingPunct="1"/>
            <a:r>
              <a:rPr lang="en-US" dirty="0">
                <a:cs typeface="Arial" charset="0"/>
              </a:rPr>
              <a:t>the greatest commitment of resources and poses the greatest amount of risk.</a:t>
            </a:r>
          </a:p>
          <a:p>
            <a:pPr eaLnBrk="1" hangingPunct="1"/>
            <a:endParaRPr lang="en-US" dirty="0">
              <a:cs typeface="Arial" charset="0"/>
            </a:endParaRPr>
          </a:p>
          <a:p>
            <a:pPr eaLnBrk="1" hangingPunct="1"/>
            <a:endParaRPr lang="en-US" dirty="0">
              <a:cs typeface="Arial" charset="0"/>
            </a:endParaRPr>
          </a:p>
          <a:p>
            <a:endParaRPr lang="en-US" dirty="0"/>
          </a:p>
        </p:txBody>
      </p:sp>
      <p:sp>
        <p:nvSpPr>
          <p:cNvPr id="4" name="Slide Number Placeholder 3"/>
          <p:cNvSpPr>
            <a:spLocks noGrp="1"/>
          </p:cNvSpPr>
          <p:nvPr>
            <p:ph type="sldNum" sz="quarter" idx="10"/>
          </p:nvPr>
        </p:nvSpPr>
        <p:spPr/>
        <p:txBody>
          <a:bodyPr/>
          <a:lstStyle/>
          <a:p>
            <a:fld id="{C8916FC7-53FE-443A-B50E-E4E089A7DFA7}" type="slidenum">
              <a:rPr lang="en-US" smtClean="0"/>
              <a:t>16</a:t>
            </a:fld>
            <a:endParaRPr lang="en-US"/>
          </a:p>
        </p:txBody>
      </p:sp>
    </p:spTree>
    <p:extLst>
      <p:ext uri="{BB962C8B-B14F-4D97-AF65-F5344CB8AC3E}">
        <p14:creationId xmlns:p14="http://schemas.microsoft.com/office/powerpoint/2010/main" val="2229913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Exhibit 3-3 shows the different approaches to doing business globally. Although global sourcing may be the first step to going international for many companies, they often</a:t>
            </a:r>
          </a:p>
          <a:p>
            <a:pPr eaLnBrk="1" hangingPunct="1"/>
            <a:r>
              <a:rPr lang="en-US" dirty="0">
                <a:cs typeface="Arial" charset="0"/>
              </a:rPr>
              <a:t>continue to use this approach because of the competitive advantages it offers. Each successive stage of going international beyond global sourcing, however, requires</a:t>
            </a:r>
          </a:p>
          <a:p>
            <a:pPr eaLnBrk="1" hangingPunct="1"/>
            <a:r>
              <a:rPr lang="en-US" dirty="0">
                <a:cs typeface="Arial" charset="0"/>
              </a:rPr>
              <a:t>more investment and thus entails more risk for the organization.</a:t>
            </a:r>
          </a:p>
          <a:p>
            <a:pPr eaLnBrk="1" hangingPunct="1"/>
            <a:endParaRPr lang="en-US" dirty="0">
              <a:cs typeface="Arial" charset="0"/>
            </a:endParaRPr>
          </a:p>
          <a:p>
            <a:pPr eaLnBrk="1" hangingPunct="1"/>
            <a:endParaRPr lang="en-US" dirty="0">
              <a:cs typeface="Arial" charset="0"/>
            </a:endParaRPr>
          </a:p>
          <a:p>
            <a:endParaRPr lang="en-US" dirty="0"/>
          </a:p>
        </p:txBody>
      </p:sp>
      <p:sp>
        <p:nvSpPr>
          <p:cNvPr id="4" name="Slide Number Placeholder 3"/>
          <p:cNvSpPr>
            <a:spLocks noGrp="1"/>
          </p:cNvSpPr>
          <p:nvPr>
            <p:ph type="sldNum" sz="quarter" idx="10"/>
          </p:nvPr>
        </p:nvSpPr>
        <p:spPr/>
        <p:txBody>
          <a:bodyPr/>
          <a:lstStyle/>
          <a:p>
            <a:fld id="{C8916FC7-53FE-443A-B50E-E4E089A7DFA7}" type="slidenum">
              <a:rPr lang="en-US" smtClean="0"/>
              <a:t>17</a:t>
            </a:fld>
            <a:endParaRPr lang="en-US"/>
          </a:p>
        </p:txBody>
      </p:sp>
    </p:spTree>
    <p:extLst>
      <p:ext uri="{BB962C8B-B14F-4D97-AF65-F5344CB8AC3E}">
        <p14:creationId xmlns:p14="http://schemas.microsoft.com/office/powerpoint/2010/main" val="1258983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The </a:t>
            </a:r>
            <a:r>
              <a:rPr lang="en-US" sz="1200" b="1" dirty="0">
                <a:latin typeface="Times New Roman" panose="02020603050405020304" pitchFamily="18" charset="0"/>
                <a:cs typeface="Times New Roman" panose="02020603050405020304" pitchFamily="18" charset="0"/>
              </a:rPr>
              <a:t>Global Leadership and Organizational Behavior Effectiveness (GLOBE) </a:t>
            </a:r>
            <a:r>
              <a:rPr lang="en-US" sz="1200" dirty="0">
                <a:latin typeface="Times New Roman" panose="02020603050405020304" pitchFamily="18" charset="0"/>
                <a:cs typeface="Times New Roman" panose="02020603050405020304" pitchFamily="18" charset="0"/>
              </a:rPr>
              <a:t>is an ongoing research program that extended </a:t>
            </a:r>
            <a:r>
              <a:rPr lang="en-US" sz="1200" dirty="0" err="1">
                <a:latin typeface="Times New Roman" panose="02020603050405020304" pitchFamily="18" charset="0"/>
                <a:cs typeface="Times New Roman" panose="02020603050405020304" pitchFamily="18" charset="0"/>
              </a:rPr>
              <a:t>Hofstede’s</a:t>
            </a:r>
            <a:r>
              <a:rPr lang="en-US" sz="1200" dirty="0">
                <a:latin typeface="Times New Roman" panose="02020603050405020304" pitchFamily="18" charset="0"/>
                <a:cs typeface="Times New Roman" panose="02020603050405020304" pitchFamily="18" charset="0"/>
              </a:rPr>
              <a:t> work by investigating cross-cultural leadership behaviors and giving managers additional information to help them identify and manage cultural differences. Using data from more than 18,000 managers in 62 countries, the GLOBE research team (led by Robert House) identified nine dimensions on which national cultures differ.  </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Two dimensions (power distance and uncertainty avoidance) fit directly with </a:t>
            </a:r>
            <a:r>
              <a:rPr lang="en-US" sz="1200" dirty="0" err="1">
                <a:latin typeface="Times New Roman" panose="02020603050405020304" pitchFamily="18" charset="0"/>
                <a:cs typeface="Times New Roman" panose="02020603050405020304" pitchFamily="18" charset="0"/>
              </a:rPr>
              <a:t>Hofstede’s</a:t>
            </a:r>
            <a:r>
              <a:rPr lang="en-US" sz="1200" dirty="0">
                <a:latin typeface="Times New Roman" panose="02020603050405020304" pitchFamily="18" charset="0"/>
                <a:cs typeface="Times New Roman" panose="02020603050405020304" pitchFamily="18" charset="0"/>
              </a:rPr>
              <a:t>. Four are similar to </a:t>
            </a:r>
            <a:r>
              <a:rPr lang="en-US" sz="1200" dirty="0" err="1">
                <a:latin typeface="Times New Roman" panose="02020603050405020304" pitchFamily="18" charset="0"/>
                <a:cs typeface="Times New Roman" panose="02020603050405020304" pitchFamily="18" charset="0"/>
              </a:rPr>
              <a:t>Hofstede’s</a:t>
            </a:r>
            <a:r>
              <a:rPr lang="en-US" sz="1200" dirty="0">
                <a:latin typeface="Times New Roman" panose="02020603050405020304" pitchFamily="18" charset="0"/>
                <a:cs typeface="Times New Roman" panose="02020603050405020304" pitchFamily="18" charset="0"/>
              </a:rPr>
              <a:t> (assertiveness, which is similar to achievement-nurturing; humane orientation, which is similar to the nurturing dimension; future orientation, which is similar to long-term and short-term orientation; and institutional collectivism, which is similar to individualism-collectivism). The remaining three (gender differentiation, in-group collectivism, and performance orientation) offer additional insights into a country’s culture.</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The GLOBE studies confirm that </a:t>
            </a:r>
            <a:r>
              <a:rPr lang="en-US" sz="1200" dirty="0" err="1">
                <a:latin typeface="Times New Roman" panose="02020603050405020304" pitchFamily="18" charset="0"/>
                <a:cs typeface="Times New Roman" panose="02020603050405020304" pitchFamily="18" charset="0"/>
              </a:rPr>
              <a:t>Hofstede’s</a:t>
            </a:r>
            <a:r>
              <a:rPr lang="en-US" sz="1200" dirty="0">
                <a:latin typeface="Times New Roman" panose="02020603050405020304" pitchFamily="18" charset="0"/>
                <a:cs typeface="Times New Roman" panose="02020603050405020304" pitchFamily="18" charset="0"/>
              </a:rPr>
              <a:t> dimensions are still valid and extend his research rather than replace it. GLOBE’s added dimensions provide an expanded and updated measure of countries’ cultural differences. It’s likely that cross-cultural studies of human behavior and organizational practices will increasingly use the GLOBE dimensions to assess differences between countries.</a:t>
            </a:r>
          </a:p>
          <a:p>
            <a:endParaRPr lang="en-US" dirty="0"/>
          </a:p>
        </p:txBody>
      </p:sp>
      <p:sp>
        <p:nvSpPr>
          <p:cNvPr id="4" name="Slide Number Placeholder 3"/>
          <p:cNvSpPr>
            <a:spLocks noGrp="1"/>
          </p:cNvSpPr>
          <p:nvPr>
            <p:ph type="sldNum" sz="quarter" idx="10"/>
          </p:nvPr>
        </p:nvSpPr>
        <p:spPr/>
        <p:txBody>
          <a:bodyPr/>
          <a:lstStyle/>
          <a:p>
            <a:fld id="{C8916FC7-53FE-443A-B50E-E4E089A7DFA7}" type="slidenum">
              <a:rPr lang="en-US" smtClean="0"/>
              <a:t>23</a:t>
            </a:fld>
            <a:endParaRPr lang="en-US"/>
          </a:p>
        </p:txBody>
      </p:sp>
    </p:spTree>
    <p:extLst>
      <p:ext uri="{BB962C8B-B14F-4D97-AF65-F5344CB8AC3E}">
        <p14:creationId xmlns:p14="http://schemas.microsoft.com/office/powerpoint/2010/main" val="3641880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As globalization continues to be important for businesses, it’s obvious that managers need to understand how to best manage that global workforce. Some researchers</a:t>
            </a:r>
          </a:p>
          <a:p>
            <a:pPr eaLnBrk="1" hangingPunct="1"/>
            <a:r>
              <a:rPr lang="en-US" dirty="0">
                <a:cs typeface="Arial" charset="0"/>
              </a:rPr>
              <a:t>have suggested that managers need </a:t>
            </a:r>
            <a:r>
              <a:rPr lang="en-US" b="1" dirty="0">
                <a:cs typeface="Arial" charset="0"/>
              </a:rPr>
              <a:t>cultural intelligence </a:t>
            </a:r>
            <a:r>
              <a:rPr lang="en-US" dirty="0">
                <a:cs typeface="Arial" charset="0"/>
              </a:rPr>
              <a:t>or cultural awareness and sensitivity skills. </a:t>
            </a:r>
            <a:r>
              <a:rPr lang="fr-FR" dirty="0">
                <a:cs typeface="Arial" charset="0"/>
              </a:rPr>
              <a:t>Cultural intelligence </a:t>
            </a:r>
            <a:r>
              <a:rPr lang="fr-FR" dirty="0" err="1">
                <a:cs typeface="Arial" charset="0"/>
              </a:rPr>
              <a:t>encompasses</a:t>
            </a:r>
            <a:r>
              <a:rPr lang="fr-FR" dirty="0">
                <a:cs typeface="Arial" charset="0"/>
              </a:rPr>
              <a:t> </a:t>
            </a:r>
            <a:r>
              <a:rPr lang="fr-FR" dirty="0" err="1">
                <a:cs typeface="Arial" charset="0"/>
              </a:rPr>
              <a:t>three</a:t>
            </a:r>
            <a:r>
              <a:rPr lang="fr-FR" dirty="0">
                <a:cs typeface="Arial" charset="0"/>
              </a:rPr>
              <a:t> main dimensions:</a:t>
            </a:r>
          </a:p>
          <a:p>
            <a:pPr eaLnBrk="1" hangingPunct="1"/>
            <a:r>
              <a:rPr lang="en-US" dirty="0">
                <a:cs typeface="Arial" charset="0"/>
              </a:rPr>
              <a:t>(1) knowledge of culture as a concept—how cultures vary and how they affect behavior; (2) mindfulness—the ability to pay attention to signals and reactions in different</a:t>
            </a:r>
          </a:p>
          <a:p>
            <a:pPr eaLnBrk="1" hangingPunct="1"/>
            <a:r>
              <a:rPr lang="en-US" dirty="0">
                <a:cs typeface="Arial" charset="0"/>
              </a:rPr>
              <a:t>cross-cultural situations; and (3) behavioral skills—using one’s knowledge and mindfulness to choose appropriate behaviors in those situations.</a:t>
            </a:r>
          </a:p>
          <a:p>
            <a:pPr eaLnBrk="1" hangingPunct="1"/>
            <a:endParaRPr lang="en-US" dirty="0">
              <a:cs typeface="Arial" charset="0"/>
            </a:endParaRPr>
          </a:p>
          <a:p>
            <a:pPr eaLnBrk="1" hangingPunct="1"/>
            <a:r>
              <a:rPr lang="en-US" dirty="0">
                <a:cs typeface="Arial" charset="0"/>
              </a:rPr>
              <a:t>Other researchers have said that what effective global leaders need is a </a:t>
            </a:r>
            <a:r>
              <a:rPr lang="en-US" b="1" dirty="0">
                <a:cs typeface="Arial" charset="0"/>
              </a:rPr>
              <a:t>global mind-set, </a:t>
            </a:r>
            <a:r>
              <a:rPr lang="en-US" dirty="0">
                <a:cs typeface="Arial" charset="0"/>
              </a:rPr>
              <a:t>attributes that allow a leader to be effective in cross-cultural environments.</a:t>
            </a:r>
          </a:p>
          <a:p>
            <a:pPr eaLnBrk="1" hangingPunct="1"/>
            <a:r>
              <a:rPr lang="en-US" dirty="0">
                <a:cs typeface="Arial" charset="0"/>
              </a:rPr>
              <a:t>76 Those attributes have three components as shown in Exhibit 3-6.  </a:t>
            </a:r>
          </a:p>
          <a:p>
            <a:endParaRPr lang="en-US" dirty="0"/>
          </a:p>
        </p:txBody>
      </p:sp>
      <p:sp>
        <p:nvSpPr>
          <p:cNvPr id="4" name="Slide Number Placeholder 3"/>
          <p:cNvSpPr>
            <a:spLocks noGrp="1"/>
          </p:cNvSpPr>
          <p:nvPr>
            <p:ph type="sldNum" sz="quarter" idx="10"/>
          </p:nvPr>
        </p:nvSpPr>
        <p:spPr/>
        <p:txBody>
          <a:bodyPr/>
          <a:lstStyle/>
          <a:p>
            <a:fld id="{C8916FC7-53FE-443A-B50E-E4E089A7DFA7}" type="slidenum">
              <a:rPr lang="en-US" smtClean="0"/>
              <a:t>25</a:t>
            </a:fld>
            <a:endParaRPr lang="en-US"/>
          </a:p>
        </p:txBody>
      </p:sp>
    </p:spTree>
    <p:extLst>
      <p:ext uri="{BB962C8B-B14F-4D97-AF65-F5344CB8AC3E}">
        <p14:creationId xmlns:p14="http://schemas.microsoft.com/office/powerpoint/2010/main" val="1296075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When agreements in key issues covered by the </a:t>
            </a:r>
            <a:r>
              <a:rPr lang="en-US" b="1" dirty="0">
                <a:cs typeface="Arial" charset="0"/>
              </a:rPr>
              <a:t>North American Free Trade Agreement (NAFTA ) </a:t>
            </a:r>
            <a:r>
              <a:rPr lang="en-US" dirty="0">
                <a:cs typeface="Arial" charset="0"/>
              </a:rPr>
              <a:t>were reached by the Mexican, Canadian, and U.S. governments in 1992, a vast economic bloc was created. As of 2012, it is the second largest trade bloc in the world in terms of combined GDP of its members.</a:t>
            </a:r>
          </a:p>
          <a:p>
            <a:pPr eaLnBrk="1" hangingPunct="1"/>
            <a:endParaRPr lang="en-US" dirty="0">
              <a:cs typeface="Arial" charset="0"/>
            </a:endParaRPr>
          </a:p>
          <a:p>
            <a:pPr eaLnBrk="1" hangingPunct="1"/>
            <a:r>
              <a:rPr lang="en-US" dirty="0">
                <a:cs typeface="Arial" charset="0"/>
              </a:rPr>
              <a:t>Between 1994, when NAFTA went into effect, and 2007 (the most recent year for complete statistics), merchandise trade between the United States and Canada and Mexico has more than tripled while trade between Mexico and the United States has more than quadrupled. Put into numbers, that translates to some $2.6 billion exchanged on a daily basis among NAFTA partners.</a:t>
            </a:r>
          </a:p>
          <a:p>
            <a:pPr eaLnBrk="1" hangingPunct="1"/>
            <a:endParaRPr lang="en-US" dirty="0">
              <a:cs typeface="Arial" charset="0"/>
            </a:endParaRPr>
          </a:p>
          <a:p>
            <a:pPr eaLnBrk="1" hangingPunct="1"/>
            <a:r>
              <a:rPr lang="en-US" dirty="0">
                <a:cs typeface="Arial" charset="0"/>
              </a:rPr>
              <a:t>Other Latin American nations have also become part of free trade blocs. Colombia, Mexico, and Venezuela led the way when all three signed an economic pact in 1994 eliminating import duties and tariffs. Another agreement, the U.S.–Central America Free Trade Agreement (CAFTA), promotes trade liberalization between the United States and five Central</a:t>
            </a:r>
          </a:p>
          <a:p>
            <a:pPr eaLnBrk="1" hangingPunct="1"/>
            <a:r>
              <a:rPr lang="es-ES" dirty="0">
                <a:cs typeface="Arial" charset="0"/>
              </a:rPr>
              <a:t>American </a:t>
            </a:r>
            <a:r>
              <a:rPr lang="es-ES" dirty="0" err="1">
                <a:cs typeface="Arial" charset="0"/>
              </a:rPr>
              <a:t>countries</a:t>
            </a:r>
            <a:r>
              <a:rPr lang="es-ES" dirty="0">
                <a:cs typeface="Arial" charset="0"/>
              </a:rPr>
              <a:t>: Costa Rica, El Salvador, Guatemala, Honduras, and Nicaragua. </a:t>
            </a:r>
            <a:r>
              <a:rPr lang="en-US" dirty="0">
                <a:cs typeface="Arial" charset="0"/>
              </a:rPr>
              <a:t>However, only El Salvador and Costa Rica have joined.</a:t>
            </a:r>
          </a:p>
          <a:p>
            <a:pPr eaLnBrk="1" hangingPunct="1"/>
            <a:endParaRPr lang="en-US" dirty="0">
              <a:cs typeface="Arial" charset="0"/>
            </a:endParaRPr>
          </a:p>
          <a:p>
            <a:pPr eaLnBrk="1" hangingPunct="1"/>
            <a:r>
              <a:rPr lang="en-US" dirty="0">
                <a:cs typeface="Arial" charset="0"/>
              </a:rPr>
              <a:t>However, another free trade bloc of 10 South American countries known as the Southern Common Market or </a:t>
            </a:r>
            <a:r>
              <a:rPr lang="en-US" dirty="0" err="1">
                <a:cs typeface="Arial" charset="0"/>
              </a:rPr>
              <a:t>Mercosur</a:t>
            </a:r>
            <a:r>
              <a:rPr lang="en-US" dirty="0">
                <a:cs typeface="Arial" charset="0"/>
              </a:rPr>
              <a:t> already exists. Some South Americans see </a:t>
            </a:r>
            <a:r>
              <a:rPr lang="en-US" dirty="0" err="1">
                <a:cs typeface="Arial" charset="0"/>
              </a:rPr>
              <a:t>Mercosur</a:t>
            </a:r>
            <a:r>
              <a:rPr lang="en-US" dirty="0">
                <a:cs typeface="Arial" charset="0"/>
              </a:rPr>
              <a:t> as an effective way to combine resources to better compete against other global economic powers, especially the EU and NAFTA. With the future of FTAA highly doubtful, this regional alliance could take on new importance</a:t>
            </a:r>
          </a:p>
          <a:p>
            <a:endParaRPr lang="en-US" dirty="0"/>
          </a:p>
        </p:txBody>
      </p:sp>
      <p:sp>
        <p:nvSpPr>
          <p:cNvPr id="4" name="Slide Number Placeholder 3"/>
          <p:cNvSpPr>
            <a:spLocks noGrp="1"/>
          </p:cNvSpPr>
          <p:nvPr>
            <p:ph type="sldNum" sz="quarter" idx="10"/>
          </p:nvPr>
        </p:nvSpPr>
        <p:spPr/>
        <p:txBody>
          <a:bodyPr/>
          <a:lstStyle/>
          <a:p>
            <a:fld id="{C8916FC7-53FE-443A-B50E-E4E089A7DFA7}" type="slidenum">
              <a:rPr lang="en-US" smtClean="0"/>
              <a:t>6</a:t>
            </a:fld>
            <a:endParaRPr lang="en-US"/>
          </a:p>
        </p:txBody>
      </p:sp>
    </p:spTree>
    <p:extLst>
      <p:ext uri="{BB962C8B-B14F-4D97-AF65-F5344CB8AC3E}">
        <p14:creationId xmlns:p14="http://schemas.microsoft.com/office/powerpoint/2010/main" val="765239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The </a:t>
            </a:r>
            <a:r>
              <a:rPr lang="en-US" b="1" dirty="0">
                <a:cs typeface="Arial" charset="0"/>
              </a:rPr>
              <a:t>Association of Southeast Asian Nations (ASEAN ) </a:t>
            </a:r>
            <a:r>
              <a:rPr lang="en-US" dirty="0">
                <a:cs typeface="Arial" charset="0"/>
              </a:rPr>
              <a:t>is a trading alliance of 10 Southeast Asian nations. (See Exhibit 3-2.) The ASEAN region has a population more than 591 million with a combined GDP of US$1.5 trillion. In addition to these 10 nations, leaders from a group dubbed ASEAN+3, which include China, Japan, and South Korea, have</a:t>
            </a:r>
          </a:p>
          <a:p>
            <a:pPr eaLnBrk="1" hangingPunct="1"/>
            <a:r>
              <a:rPr lang="en-US" dirty="0">
                <a:cs typeface="Arial" charset="0"/>
              </a:rPr>
              <a:t>met to discuss trade issues. Also, leaders from India, Australia, and New Zealand have participated in trade talks with ASEAN+3 as well. The main issue with creating a trade bloc of all 16 nations has been the lack of any push toward regional integration. Despite the Asian culture’s emphasis on consensus building, “ASEAN’s biggest problem is that individual members haven’t been willing to sacrifice for the common good.”</a:t>
            </a:r>
          </a:p>
          <a:p>
            <a:endParaRPr lang="en-US" dirty="0"/>
          </a:p>
        </p:txBody>
      </p:sp>
      <p:sp>
        <p:nvSpPr>
          <p:cNvPr id="4" name="Slide Number Placeholder 3"/>
          <p:cNvSpPr>
            <a:spLocks noGrp="1"/>
          </p:cNvSpPr>
          <p:nvPr>
            <p:ph type="sldNum" sz="quarter" idx="10"/>
          </p:nvPr>
        </p:nvSpPr>
        <p:spPr/>
        <p:txBody>
          <a:bodyPr/>
          <a:lstStyle/>
          <a:p>
            <a:fld id="{C8916FC7-53FE-443A-B50E-E4E089A7DFA7}" type="slidenum">
              <a:rPr lang="en-US" smtClean="0"/>
              <a:t>7</a:t>
            </a:fld>
            <a:endParaRPr lang="en-US"/>
          </a:p>
        </p:txBody>
      </p:sp>
    </p:spTree>
    <p:extLst>
      <p:ext uri="{BB962C8B-B14F-4D97-AF65-F5344CB8AC3E}">
        <p14:creationId xmlns:p14="http://schemas.microsoft.com/office/powerpoint/2010/main" val="1620367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Arial" charset="0"/>
              </a:rPr>
              <a:t>Despite the barriers and challenges, progress toward regional integration continues. This fast-growing region means ASEAN and other Asian trade alliances. will be increasingly important globally with an impact that eventually could rival that of both NAFTA and the EU.</a:t>
            </a:r>
          </a:p>
          <a:p>
            <a:endParaRPr lang="en-US" dirty="0"/>
          </a:p>
        </p:txBody>
      </p:sp>
      <p:sp>
        <p:nvSpPr>
          <p:cNvPr id="4" name="Slide Number Placeholder 3"/>
          <p:cNvSpPr>
            <a:spLocks noGrp="1"/>
          </p:cNvSpPr>
          <p:nvPr>
            <p:ph type="sldNum" sz="quarter" idx="10"/>
          </p:nvPr>
        </p:nvSpPr>
        <p:spPr/>
        <p:txBody>
          <a:bodyPr/>
          <a:lstStyle/>
          <a:p>
            <a:fld id="{C8916FC7-53FE-443A-B50E-E4E089A7DFA7}" type="slidenum">
              <a:rPr lang="en-US" smtClean="0"/>
              <a:t>8</a:t>
            </a:fld>
            <a:endParaRPr lang="en-US"/>
          </a:p>
        </p:txBody>
      </p:sp>
    </p:spTree>
    <p:extLst>
      <p:ext uri="{BB962C8B-B14F-4D97-AF65-F5344CB8AC3E}">
        <p14:creationId xmlns:p14="http://schemas.microsoft.com/office/powerpoint/2010/main" val="3156159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The </a:t>
            </a:r>
            <a:r>
              <a:rPr lang="en-US" b="1" dirty="0">
                <a:cs typeface="Arial" charset="0"/>
              </a:rPr>
              <a:t>World Bank Group </a:t>
            </a:r>
            <a:r>
              <a:rPr lang="en-US" dirty="0">
                <a:cs typeface="Arial" charset="0"/>
              </a:rPr>
              <a:t>is a group of five closely associated institutions, all owned by its member countries, that provides vital financial and technical assistance</a:t>
            </a:r>
          </a:p>
          <a:p>
            <a:pPr eaLnBrk="1" hangingPunct="1"/>
            <a:r>
              <a:rPr lang="en-US" dirty="0">
                <a:cs typeface="Arial" charset="0"/>
              </a:rPr>
              <a:t>to developing countries around the world. The goal of the World Bank Group is to promote long-term economic development and poverty reduction by providing members</a:t>
            </a:r>
          </a:p>
          <a:p>
            <a:pPr eaLnBrk="1" hangingPunct="1"/>
            <a:r>
              <a:rPr lang="en-US" dirty="0">
                <a:cs typeface="Arial" charset="0"/>
              </a:rPr>
              <a:t>with technical and financial support.</a:t>
            </a:r>
          </a:p>
          <a:p>
            <a:pPr eaLnBrk="1" hangingPunct="1"/>
            <a:endParaRPr lang="en-US" dirty="0">
              <a:cs typeface="Arial" charset="0"/>
            </a:endParaRPr>
          </a:p>
          <a:p>
            <a:pPr eaLnBrk="1" hangingPunct="1"/>
            <a:r>
              <a:rPr lang="en-US" dirty="0">
                <a:cs typeface="Arial" charset="0"/>
              </a:rPr>
              <a:t>The forerunner of the OECD, the Organization for European Economic Cooperation, was formed in 1947 to administer American and Canadian aid under the Marshall</a:t>
            </a:r>
          </a:p>
          <a:p>
            <a:pPr eaLnBrk="1" hangingPunct="1"/>
            <a:r>
              <a:rPr lang="en-US" dirty="0">
                <a:cs typeface="Arial" charset="0"/>
              </a:rPr>
              <a:t>Plan for the reconstruction of Europe after World War II. Today, the </a:t>
            </a:r>
            <a:r>
              <a:rPr lang="en-US" b="1" dirty="0">
                <a:cs typeface="Arial" charset="0"/>
              </a:rPr>
              <a:t>Organization for Economic Cooperation and Development (OECD) </a:t>
            </a:r>
            <a:r>
              <a:rPr lang="en-US" dirty="0">
                <a:cs typeface="Arial" charset="0"/>
              </a:rPr>
              <a:t>is a Paris-based international</a:t>
            </a:r>
          </a:p>
          <a:p>
            <a:pPr eaLnBrk="1" hangingPunct="1"/>
            <a:r>
              <a:rPr lang="en-US" dirty="0">
                <a:cs typeface="Arial" charset="0"/>
              </a:rPr>
              <a:t>economic organization whose mission is to help its 34 member countries achieve sustainable economic growth and employment and raise the standard of living in member countries while maintaining financial stability in order to contribute to the development of the world economy.</a:t>
            </a:r>
          </a:p>
          <a:p>
            <a:endParaRPr lang="en-US" dirty="0"/>
          </a:p>
        </p:txBody>
      </p:sp>
      <p:sp>
        <p:nvSpPr>
          <p:cNvPr id="4" name="Slide Number Placeholder 3"/>
          <p:cNvSpPr>
            <a:spLocks noGrp="1"/>
          </p:cNvSpPr>
          <p:nvPr>
            <p:ph type="sldNum" sz="quarter" idx="10"/>
          </p:nvPr>
        </p:nvSpPr>
        <p:spPr/>
        <p:txBody>
          <a:bodyPr/>
          <a:lstStyle/>
          <a:p>
            <a:fld id="{C8916FC7-53FE-443A-B50E-E4E089A7DFA7}" type="slidenum">
              <a:rPr lang="en-US" smtClean="0"/>
              <a:t>10</a:t>
            </a:fld>
            <a:endParaRPr lang="en-US"/>
          </a:p>
        </p:txBody>
      </p:sp>
    </p:spTree>
    <p:extLst>
      <p:ext uri="{BB962C8B-B14F-4D97-AF65-F5344CB8AC3E}">
        <p14:creationId xmlns:p14="http://schemas.microsoft.com/office/powerpoint/2010/main" val="1379518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Today, few companies don’t do business internationally. However, there’s not a generally accepted approach to describe the different types of international companies; different authors call them different things. We use the terms </a:t>
            </a:r>
            <a:r>
              <a:rPr lang="en-US" i="1" dirty="0">
                <a:cs typeface="Arial" charset="0"/>
              </a:rPr>
              <a:t>multinational, </a:t>
            </a:r>
            <a:r>
              <a:rPr lang="en-US" i="1" dirty="0" err="1">
                <a:cs typeface="Arial" charset="0"/>
              </a:rPr>
              <a:t>multidomestic</a:t>
            </a:r>
            <a:r>
              <a:rPr lang="en-US" i="1" dirty="0">
                <a:cs typeface="Arial" charset="0"/>
              </a:rPr>
              <a:t>, global, </a:t>
            </a:r>
            <a:r>
              <a:rPr lang="en-US" dirty="0">
                <a:cs typeface="Arial" charset="0"/>
              </a:rPr>
              <a:t>and </a:t>
            </a:r>
            <a:r>
              <a:rPr lang="en-US" i="1" dirty="0">
                <a:cs typeface="Arial" charset="0"/>
              </a:rPr>
              <a:t>transnational.</a:t>
            </a:r>
          </a:p>
          <a:p>
            <a:pPr eaLnBrk="1" hangingPunct="1"/>
            <a:r>
              <a:rPr lang="en-US" dirty="0">
                <a:cs typeface="Arial" charset="0"/>
              </a:rPr>
              <a:t> </a:t>
            </a:r>
          </a:p>
          <a:p>
            <a:pPr eaLnBrk="1" hangingPunct="1"/>
            <a:r>
              <a:rPr lang="en-US" dirty="0">
                <a:cs typeface="Arial" charset="0"/>
              </a:rPr>
              <a:t>A </a:t>
            </a:r>
            <a:r>
              <a:rPr lang="en-US" b="1" dirty="0">
                <a:cs typeface="Arial" charset="0"/>
              </a:rPr>
              <a:t>multinational corporation (MNC) </a:t>
            </a:r>
            <a:r>
              <a:rPr lang="en-US" dirty="0">
                <a:cs typeface="Arial" charset="0"/>
              </a:rPr>
              <a:t>is any type of international company that maintains operations in multiple countries. One type of MNC is a </a:t>
            </a:r>
            <a:r>
              <a:rPr lang="en-US" b="1" dirty="0" err="1">
                <a:cs typeface="Arial" charset="0"/>
              </a:rPr>
              <a:t>multidomestic</a:t>
            </a:r>
            <a:r>
              <a:rPr lang="en-US" b="1" dirty="0">
                <a:cs typeface="Arial" charset="0"/>
              </a:rPr>
              <a:t> corporation, </a:t>
            </a:r>
            <a:r>
              <a:rPr lang="en-US" dirty="0">
                <a:cs typeface="Arial" charset="0"/>
              </a:rPr>
              <a:t>which decentralizes management and other decisions to the local country. This type of globalization reflects the polycentric attitude. A multi-domestic corporation doesn’t attempt to replicate its domestic successes by managing foreign operations from its home country. Instead, local employees typically are hired to manage the business and marketing strategies</a:t>
            </a:r>
          </a:p>
          <a:p>
            <a:pPr eaLnBrk="1" hangingPunct="1"/>
            <a:r>
              <a:rPr lang="en-US" dirty="0">
                <a:cs typeface="Arial" charset="0"/>
              </a:rPr>
              <a:t>are tailored to that country’s unique characteristics </a:t>
            </a:r>
          </a:p>
          <a:p>
            <a:endParaRPr lang="en-US" dirty="0"/>
          </a:p>
        </p:txBody>
      </p:sp>
      <p:sp>
        <p:nvSpPr>
          <p:cNvPr id="4" name="Slide Number Placeholder 3"/>
          <p:cNvSpPr>
            <a:spLocks noGrp="1"/>
          </p:cNvSpPr>
          <p:nvPr>
            <p:ph type="sldNum" sz="quarter" idx="10"/>
          </p:nvPr>
        </p:nvSpPr>
        <p:spPr/>
        <p:txBody>
          <a:bodyPr/>
          <a:lstStyle/>
          <a:p>
            <a:fld id="{C8916FC7-53FE-443A-B50E-E4E089A7DFA7}" type="slidenum">
              <a:rPr lang="en-US" smtClean="0"/>
              <a:t>11</a:t>
            </a:fld>
            <a:endParaRPr lang="en-US"/>
          </a:p>
        </p:txBody>
      </p:sp>
    </p:spTree>
    <p:extLst>
      <p:ext uri="{BB962C8B-B14F-4D97-AF65-F5344CB8AC3E}">
        <p14:creationId xmlns:p14="http://schemas.microsoft.com/office/powerpoint/2010/main" val="706401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Another type of MNC is a </a:t>
            </a:r>
            <a:r>
              <a:rPr lang="en-US" b="1" dirty="0">
                <a:cs typeface="Arial" charset="0"/>
              </a:rPr>
              <a:t>global company, </a:t>
            </a:r>
            <a:r>
              <a:rPr lang="en-US" dirty="0">
                <a:cs typeface="Arial" charset="0"/>
              </a:rPr>
              <a:t>which centralizes its management and other decisions in the home country. This approach to globalization reflects</a:t>
            </a:r>
          </a:p>
          <a:p>
            <a:pPr eaLnBrk="1" hangingPunct="1"/>
            <a:r>
              <a:rPr lang="en-US" dirty="0">
                <a:cs typeface="Arial" charset="0"/>
              </a:rPr>
              <a:t>the ethnocentric attitude. Global companies treat the world market as an integrated whole and focus on the need for global efficiency and cost savings. Although these</a:t>
            </a:r>
          </a:p>
          <a:p>
            <a:pPr eaLnBrk="1" hangingPunct="1"/>
            <a:r>
              <a:rPr lang="en-US" dirty="0">
                <a:cs typeface="Arial" charset="0"/>
              </a:rPr>
              <a:t>companies may have considerable global holdings, management decisions with company-wide implications are made from headquarters in the home country.</a:t>
            </a:r>
          </a:p>
          <a:p>
            <a:pPr eaLnBrk="1" hangingPunct="1"/>
            <a:endParaRPr lang="en-US" dirty="0">
              <a:cs typeface="Arial" charset="0"/>
            </a:endParaRPr>
          </a:p>
          <a:p>
            <a:pPr eaLnBrk="1" hangingPunct="1"/>
            <a:r>
              <a:rPr lang="en-US" dirty="0">
                <a:cs typeface="Arial" charset="0"/>
              </a:rPr>
              <a:t>Other companies use an arrangement that eliminates artificial geographical barriers. This type of MNC is often called a </a:t>
            </a:r>
            <a:r>
              <a:rPr lang="en-US" b="1" dirty="0">
                <a:cs typeface="Arial" charset="0"/>
              </a:rPr>
              <a:t>transnational, or borderless, organization</a:t>
            </a:r>
          </a:p>
          <a:p>
            <a:pPr eaLnBrk="1" hangingPunct="1"/>
            <a:r>
              <a:rPr lang="en-US" dirty="0">
                <a:cs typeface="Arial" charset="0"/>
              </a:rPr>
              <a:t>and reflects a geocentric attitude. For example, IBM dropped its organizational structure based on country and reorganized into industry groups and Ford Motor Company is pursuing what it calls the One Ford concept as it integrates its operations around the world</a:t>
            </a:r>
          </a:p>
          <a:p>
            <a:pPr eaLnBrk="1" hangingPunct="1"/>
            <a:endParaRPr lang="en-US" dirty="0">
              <a:cs typeface="Arial" charset="0"/>
            </a:endParaRPr>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fld id="{C8916FC7-53FE-443A-B50E-E4E089A7DFA7}" type="slidenum">
              <a:rPr lang="en-US" smtClean="0"/>
              <a:t>12</a:t>
            </a:fld>
            <a:endParaRPr lang="en-US"/>
          </a:p>
        </p:txBody>
      </p:sp>
    </p:spTree>
    <p:extLst>
      <p:ext uri="{BB962C8B-B14F-4D97-AF65-F5344CB8AC3E}">
        <p14:creationId xmlns:p14="http://schemas.microsoft.com/office/powerpoint/2010/main" val="3156452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When organizations do go international, they often use different approaches. Managers who want to get into a global market with minimal investment may start with </a:t>
            </a:r>
            <a:r>
              <a:rPr lang="en-US" b="1" dirty="0">
                <a:cs typeface="Arial" charset="0"/>
              </a:rPr>
              <a:t>global sourcing </a:t>
            </a:r>
            <a:r>
              <a:rPr lang="en-US" dirty="0">
                <a:cs typeface="Arial" charset="0"/>
              </a:rPr>
              <a:t>(also called global outsourcing), which is purchasing materials or labor from around the world wherever it is cheapest. The goal: take advantage of lower costs in order to be more competitive.</a:t>
            </a:r>
          </a:p>
          <a:p>
            <a:pPr eaLnBrk="1" hangingPunct="1"/>
            <a:endParaRPr lang="en-US" dirty="0">
              <a:cs typeface="Arial" charset="0"/>
            </a:endParaRPr>
          </a:p>
          <a:p>
            <a:pPr eaLnBrk="1" hangingPunct="1"/>
            <a:r>
              <a:rPr lang="en-US" dirty="0">
                <a:cs typeface="Arial" charset="0"/>
              </a:rPr>
              <a:t>The next step in going international may involve </a:t>
            </a:r>
            <a:r>
              <a:rPr lang="en-US" b="1" dirty="0">
                <a:cs typeface="Arial" charset="0"/>
              </a:rPr>
              <a:t>exporting </a:t>
            </a:r>
            <a:r>
              <a:rPr lang="en-US" dirty="0">
                <a:cs typeface="Arial" charset="0"/>
              </a:rPr>
              <a:t>the organization’s products to other countries—that is, making products domestically and selling them</a:t>
            </a:r>
          </a:p>
          <a:p>
            <a:pPr eaLnBrk="1" hangingPunct="1"/>
            <a:r>
              <a:rPr lang="en-US" dirty="0">
                <a:cs typeface="Arial" charset="0"/>
              </a:rPr>
              <a:t>abroad. </a:t>
            </a:r>
          </a:p>
          <a:p>
            <a:endParaRPr lang="en-US" dirty="0"/>
          </a:p>
        </p:txBody>
      </p:sp>
      <p:sp>
        <p:nvSpPr>
          <p:cNvPr id="4" name="Slide Number Placeholder 3"/>
          <p:cNvSpPr>
            <a:spLocks noGrp="1"/>
          </p:cNvSpPr>
          <p:nvPr>
            <p:ph type="sldNum" sz="quarter" idx="10"/>
          </p:nvPr>
        </p:nvSpPr>
        <p:spPr/>
        <p:txBody>
          <a:bodyPr/>
          <a:lstStyle/>
          <a:p>
            <a:fld id="{C8916FC7-53FE-443A-B50E-E4E089A7DFA7}" type="slidenum">
              <a:rPr lang="en-US" smtClean="0"/>
              <a:t>13</a:t>
            </a:fld>
            <a:endParaRPr lang="en-US"/>
          </a:p>
        </p:txBody>
      </p:sp>
    </p:spTree>
    <p:extLst>
      <p:ext uri="{BB962C8B-B14F-4D97-AF65-F5344CB8AC3E}">
        <p14:creationId xmlns:p14="http://schemas.microsoft.com/office/powerpoint/2010/main" val="1119523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charset="0"/>
              </a:rPr>
              <a:t>In addition, an organization might do </a:t>
            </a:r>
            <a:r>
              <a:rPr lang="en-US" b="1" dirty="0">
                <a:cs typeface="Arial" charset="0"/>
              </a:rPr>
              <a:t>importing</a:t>
            </a:r>
            <a:r>
              <a:rPr lang="en-US" dirty="0">
                <a:cs typeface="Arial" charset="0"/>
              </a:rPr>
              <a:t>, which involves acquiring products made abroad and selling them domestically. Both usually entail minimal investment</a:t>
            </a:r>
          </a:p>
          <a:p>
            <a:pPr eaLnBrk="1" hangingPunct="1"/>
            <a:r>
              <a:rPr lang="en-US" dirty="0">
                <a:cs typeface="Arial" charset="0"/>
              </a:rPr>
              <a:t>and risk, which is why many small businesses often use these approaches to doing business globally.</a:t>
            </a:r>
          </a:p>
          <a:p>
            <a:pPr eaLnBrk="1" hangingPunct="1"/>
            <a:endParaRPr lang="en-US" dirty="0">
              <a:cs typeface="Arial" charset="0"/>
            </a:endParaRPr>
          </a:p>
          <a:p>
            <a:pPr eaLnBrk="1" hangingPunct="1"/>
            <a:r>
              <a:rPr lang="en-US" dirty="0">
                <a:cs typeface="Arial" charset="0"/>
              </a:rPr>
              <a:t>Managers also might use </a:t>
            </a:r>
            <a:r>
              <a:rPr lang="en-US" b="1" dirty="0">
                <a:cs typeface="Arial" charset="0"/>
              </a:rPr>
              <a:t>licensing </a:t>
            </a:r>
            <a:r>
              <a:rPr lang="en-US" dirty="0">
                <a:cs typeface="Arial" charset="0"/>
              </a:rPr>
              <a:t>or </a:t>
            </a:r>
            <a:r>
              <a:rPr lang="en-US" b="1" dirty="0">
                <a:cs typeface="Arial" charset="0"/>
              </a:rPr>
              <a:t>franchising, </a:t>
            </a:r>
            <a:r>
              <a:rPr lang="en-US" dirty="0">
                <a:cs typeface="Arial" charset="0"/>
              </a:rPr>
              <a:t>which are similar approaches involving one organization giving another organization the right to use its brand name, technology, or product specifications in return for a lump sum payment or a fee usually based on sales. The only difference is that licensing is primarily used by manufacturing organizations that make or sell another company’s products and franchising is primarily used by service organizations that want to use another company’s name and operating methods.</a:t>
            </a:r>
          </a:p>
          <a:p>
            <a:pPr eaLnBrk="1" hangingPunct="1"/>
            <a:endParaRPr lang="en-US" dirty="0">
              <a:cs typeface="Arial" charset="0"/>
            </a:endParaRPr>
          </a:p>
          <a:p>
            <a:endParaRPr lang="en-US" dirty="0"/>
          </a:p>
        </p:txBody>
      </p:sp>
      <p:sp>
        <p:nvSpPr>
          <p:cNvPr id="4" name="Slide Number Placeholder 3"/>
          <p:cNvSpPr>
            <a:spLocks noGrp="1"/>
          </p:cNvSpPr>
          <p:nvPr>
            <p:ph type="sldNum" sz="quarter" idx="10"/>
          </p:nvPr>
        </p:nvSpPr>
        <p:spPr/>
        <p:txBody>
          <a:bodyPr/>
          <a:lstStyle/>
          <a:p>
            <a:fld id="{C8916FC7-53FE-443A-B50E-E4E089A7DFA7}" type="slidenum">
              <a:rPr lang="en-US" smtClean="0"/>
              <a:t>14</a:t>
            </a:fld>
            <a:endParaRPr lang="en-US"/>
          </a:p>
        </p:txBody>
      </p:sp>
    </p:spTree>
    <p:extLst>
      <p:ext uri="{BB962C8B-B14F-4D97-AF65-F5344CB8AC3E}">
        <p14:creationId xmlns:p14="http://schemas.microsoft.com/office/powerpoint/2010/main" val="2308824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2.jpg"/><Relationship Id="rId4" Type="http://schemas.openxmlformats.org/officeDocument/2006/relationships/hyperlink" Target="https://twitter.com/_knust_"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t>4/8/2024</a:t>
            </a:fld>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grpSp>
        <p:nvGrpSpPr>
          <p:cNvPr id="7" name="Group 6"/>
          <p:cNvGrpSpPr/>
          <p:nvPr userDrawn="1"/>
        </p:nvGrpSpPr>
        <p:grpSpPr>
          <a:xfrm>
            <a:off x="0" y="1"/>
            <a:ext cx="9144000" cy="854748"/>
            <a:chOff x="0" y="1"/>
            <a:chExt cx="9144000" cy="854748"/>
          </a:xfrm>
        </p:grpSpPr>
        <p:sp>
          <p:nvSpPr>
            <p:cNvPr id="8" name="Rectangle 7"/>
            <p:cNvSpPr/>
            <p:nvPr/>
          </p:nvSpPr>
          <p:spPr>
            <a:xfrm>
              <a:off x="0" y="1"/>
              <a:ext cx="9144000" cy="854748"/>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487656" y="241270"/>
              <a:ext cx="3445328" cy="523220"/>
            </a:xfrm>
            <a:prstGeom prst="rect">
              <a:avLst/>
            </a:prstGeom>
            <a:noFill/>
          </p:spPr>
          <p:txBody>
            <a:bodyPr wrap="square" rtlCol="0">
              <a:spAutoFit/>
            </a:bodyPr>
            <a:lstStyle/>
            <a:p>
              <a:r>
                <a:rPr lang="en-US" sz="1400" dirty="0">
                  <a:solidFill>
                    <a:schemeClr val="bg1"/>
                  </a:solidFill>
                  <a:latin typeface="Helvetica"/>
                  <a:cs typeface="Helvetica"/>
                </a:rPr>
                <a:t>Kwame Nkrumah University of </a:t>
              </a:r>
            </a:p>
            <a:p>
              <a:r>
                <a:rPr lang="en-US" sz="1400" dirty="0">
                  <a:solidFill>
                    <a:schemeClr val="bg1"/>
                  </a:solidFill>
                  <a:latin typeface="Helvetica"/>
                  <a:cs typeface="Helvetica"/>
                </a:rPr>
                <a:t>Science &amp; Technology, Kumasi, Ghana</a:t>
              </a: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5789" y="157852"/>
              <a:ext cx="491867" cy="625979"/>
            </a:xfrm>
            <a:prstGeom prst="rect">
              <a:avLst/>
            </a:prstGeom>
          </p:spPr>
        </p:pic>
      </p:grpSp>
      <p:sp>
        <p:nvSpPr>
          <p:cNvPr id="11" name="Title 1"/>
          <p:cNvSpPr>
            <a:spLocks noGrp="1"/>
          </p:cNvSpPr>
          <p:nvPr>
            <p:ph type="ctrTitle"/>
          </p:nvPr>
        </p:nvSpPr>
        <p:spPr>
          <a:xfrm>
            <a:off x="685800" y="2167738"/>
            <a:ext cx="7772400" cy="1470025"/>
          </a:xfrm>
          <a:prstGeom prst="rect">
            <a:avLst/>
          </a:prstGeom>
        </p:spPr>
        <p:txBody>
          <a:bodyPr>
            <a:normAutofit/>
          </a:bodyPr>
          <a:lstStyle>
            <a:lvl1pPr>
              <a:defRPr>
                <a:solidFill>
                  <a:srgbClr val="008000"/>
                </a:solidFill>
              </a:defRPr>
            </a:lvl1pPr>
          </a:lstStyle>
          <a:p>
            <a:pPr algn="l"/>
            <a:r>
              <a:rPr lang="en-US">
                <a:latin typeface="Helvetica"/>
                <a:cs typeface="Helvetica"/>
              </a:rPr>
              <a:t>Click to edit Master title style</a:t>
            </a:r>
            <a:endParaRPr lang="en-US" dirty="0">
              <a:latin typeface="Helvetica"/>
              <a:cs typeface="Helvetica"/>
            </a:endParaRPr>
          </a:p>
        </p:txBody>
      </p:sp>
      <p:sp>
        <p:nvSpPr>
          <p:cNvPr id="12" name="Subtitle 2"/>
          <p:cNvSpPr>
            <a:spLocks noGrp="1"/>
          </p:cNvSpPr>
          <p:nvPr>
            <p:ph type="subTitle" idx="1"/>
          </p:nvPr>
        </p:nvSpPr>
        <p:spPr>
          <a:xfrm>
            <a:off x="728506" y="4010849"/>
            <a:ext cx="6400800" cy="1599330"/>
          </a:xfrm>
        </p:spPr>
        <p:txBody>
          <a:bodyPr>
            <a:normAutofit/>
          </a:bodyPr>
          <a:lstStyle>
            <a:lvl1pPr marL="0" indent="0">
              <a:buNone/>
              <a:defRPr>
                <a:solidFill>
                  <a:schemeClr val="bg1">
                    <a:lumMod val="50000"/>
                  </a:schemeClr>
                </a:solidFill>
              </a:defRPr>
            </a:lvl1pPr>
          </a:lstStyle>
          <a:p>
            <a:pPr algn="l"/>
            <a:r>
              <a:rPr lang="en-US" b="1">
                <a:solidFill>
                  <a:schemeClr val="tx1"/>
                </a:solidFill>
                <a:latin typeface="Helvetica"/>
                <a:cs typeface="Helvetica"/>
              </a:rPr>
              <a:t>Click to edit Master subtitle style</a:t>
            </a:r>
            <a:endParaRPr lang="en-US" sz="2400" b="1" dirty="0">
              <a:latin typeface="Helvetica"/>
              <a:cs typeface="Helvetica"/>
            </a:endParaRPr>
          </a:p>
        </p:txBody>
      </p:sp>
    </p:spTree>
    <p:extLst>
      <p:ext uri="{BB962C8B-B14F-4D97-AF65-F5344CB8AC3E}">
        <p14:creationId xmlns:p14="http://schemas.microsoft.com/office/powerpoint/2010/main" val="1026681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D751C0-DD79-0043-A8DE-0BFEC2DE753E}" type="datetimeFigureOut">
              <a:rPr lang="en-US" smtClean="0"/>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278298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solidFill>
                  <a:srgbClr val="008000"/>
                </a:solidFil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D751C0-DD79-0043-A8DE-0BFEC2DE753E}" type="datetimeFigureOut">
              <a:rPr lang="en-US" smtClean="0"/>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1281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D751C0-DD79-0043-A8DE-0BFEC2DE753E}" type="datetimeFigureOut">
              <a:rPr lang="en-US" smtClean="0"/>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670795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7" name="Group 6"/>
          <p:cNvGrpSpPr/>
          <p:nvPr userDrawn="1"/>
        </p:nvGrpSpPr>
        <p:grpSpPr>
          <a:xfrm>
            <a:off x="0" y="5992943"/>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457200" y="1744663"/>
            <a:ext cx="82296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628650" y="365125"/>
            <a:ext cx="78867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4/8/2024</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793904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8F1B97-032E-4FF1-ABD6-5A7530DEBB2A}"/>
              </a:ext>
            </a:extLst>
          </p:cNvPr>
          <p:cNvSpPr>
            <a:spLocks noGrp="1"/>
          </p:cNvSpPr>
          <p:nvPr>
            <p:ph type="dt" sz="half" idx="10"/>
          </p:nvPr>
        </p:nvSpPr>
        <p:spPr/>
        <p:txBody>
          <a:bodyPr/>
          <a:lstStyle/>
          <a:p>
            <a:fld id="{E2D751C0-DD79-0043-A8DE-0BFEC2DE753E}" type="datetimeFigureOut">
              <a:rPr lang="en-US" smtClean="0"/>
              <a:t>4/8/2024</a:t>
            </a:fld>
            <a:endParaRPr lang="en-US"/>
          </a:p>
        </p:txBody>
      </p:sp>
      <p:sp>
        <p:nvSpPr>
          <p:cNvPr id="4" name="Footer Placeholder 3">
            <a:extLst>
              <a:ext uri="{FF2B5EF4-FFF2-40B4-BE49-F238E27FC236}">
                <a16:creationId xmlns:a16="http://schemas.microsoft.com/office/drawing/2014/main" id="{976C2568-2A22-4CFF-9EB9-E5F99D83B5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C95F1C-5F86-474E-B461-C7F1BDB95AF8}"/>
              </a:ext>
            </a:extLst>
          </p:cNvPr>
          <p:cNvSpPr>
            <a:spLocks noGrp="1"/>
          </p:cNvSpPr>
          <p:nvPr>
            <p:ph type="sldNum" sz="quarter" idx="12"/>
          </p:nvPr>
        </p:nvSpPr>
        <p:spPr/>
        <p:txBody>
          <a:bodyPr/>
          <a:lstStyle/>
          <a:p>
            <a:fld id="{F4801FD5-11B4-DE43-ACA2-E85EEB9A6F9C}" type="slidenum">
              <a:rPr lang="en-US" smtClean="0"/>
              <a:t>‹#›</a:t>
            </a:fld>
            <a:endParaRPr lang="en-US"/>
          </a:p>
        </p:txBody>
      </p:sp>
      <p:sp>
        <p:nvSpPr>
          <p:cNvPr id="7" name="Content Placeholder 6">
            <a:extLst>
              <a:ext uri="{FF2B5EF4-FFF2-40B4-BE49-F238E27FC236}">
                <a16:creationId xmlns:a16="http://schemas.microsoft.com/office/drawing/2014/main" id="{077E2E0F-57D7-409F-B1FE-17BE22AE479D}"/>
              </a:ext>
            </a:extLst>
          </p:cNvPr>
          <p:cNvSpPr>
            <a:spLocks noGrp="1"/>
          </p:cNvSpPr>
          <p:nvPr>
            <p:ph sz="quarter" idx="13"/>
          </p:nvPr>
        </p:nvSpPr>
        <p:spPr>
          <a:xfrm>
            <a:off x="628650" y="1997075"/>
            <a:ext cx="7886700" cy="3930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2507F24E-C622-4DC8-A5DF-70454F2B7932}"/>
              </a:ext>
            </a:extLst>
          </p:cNvPr>
          <p:cNvSpPr>
            <a:spLocks noGrp="1"/>
          </p:cNvSpPr>
          <p:nvPr>
            <p:ph type="title"/>
          </p:nvPr>
        </p:nvSpPr>
        <p:spPr>
          <a:xfrm>
            <a:off x="628650" y="365125"/>
            <a:ext cx="7886700" cy="1325563"/>
          </a:xfrm>
          <a:prstGeom prst="rect">
            <a:avLst/>
          </a:prstGeom>
        </p:spPr>
        <p:txBody>
          <a:bodyPr/>
          <a:lstStyle>
            <a:lvl1pPr>
              <a:defRPr>
                <a:solidFill>
                  <a:srgbClr val="008000"/>
                </a:solidFill>
              </a:defRPr>
            </a:lvl1pPr>
          </a:lstStyle>
          <a:p>
            <a:r>
              <a:rPr lang="en-US"/>
              <a:t>Click to edit Master title style</a:t>
            </a:r>
          </a:p>
        </p:txBody>
      </p:sp>
    </p:spTree>
    <p:extLst>
      <p:ext uri="{BB962C8B-B14F-4D97-AF65-F5344CB8AC3E}">
        <p14:creationId xmlns:p14="http://schemas.microsoft.com/office/powerpoint/2010/main" val="109047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solidFill>
                  <a:srgbClr val="008000"/>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D751C0-DD79-0043-A8DE-0BFEC2DE753E}" type="datetimeFigureOut">
              <a:rPr lang="en-US" smtClean="0"/>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130215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solidFill>
                  <a:srgbClr val="008000"/>
                </a:solidFill>
              </a:defRPr>
            </a:lvl1p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D751C0-DD79-0043-A8DE-0BFEC2DE753E}" type="datetimeFigureOut">
              <a:rPr lang="en-US" smtClean="0"/>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121567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solidFill>
                  <a:srgbClr val="008000"/>
                </a:solidFill>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D751C0-DD79-0043-A8DE-0BFEC2DE753E}" type="datetimeFigureOut">
              <a:rPr lang="en-US" smtClean="0"/>
              <a:t>4/8/2024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501875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solidFill>
                  <a:srgbClr val="008000"/>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E2D751C0-DD79-0043-A8DE-0BFEC2DE753E}" type="datetimeFigureOut">
              <a:rPr lang="en-US" smtClean="0"/>
              <a:t>4/8/2024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801FD5-11B4-DE43-ACA2-E85EEB9A6F9C}" type="slidenum">
              <a:rPr lang="en-US" smtClean="0"/>
              <a:t>‹#›</a:t>
            </a:fld>
            <a:endParaRPr lang="en-US"/>
          </a:p>
        </p:txBody>
      </p:sp>
      <p:sp>
        <p:nvSpPr>
          <p:cNvPr id="7" name="Content Placeholder 6">
            <a:extLst>
              <a:ext uri="{FF2B5EF4-FFF2-40B4-BE49-F238E27FC236}">
                <a16:creationId xmlns:a16="http://schemas.microsoft.com/office/drawing/2014/main" id="{A93919DF-D041-47A2-98C7-3F0707BFA930}"/>
              </a:ext>
            </a:extLst>
          </p:cNvPr>
          <p:cNvSpPr>
            <a:spLocks noGrp="1"/>
          </p:cNvSpPr>
          <p:nvPr>
            <p:ph sz="quarter" idx="13"/>
          </p:nvPr>
        </p:nvSpPr>
        <p:spPr>
          <a:xfrm>
            <a:off x="457200" y="1808163"/>
            <a:ext cx="8308975" cy="388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1190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751C0-DD79-0043-A8DE-0BFEC2DE753E}" type="datetimeFigureOut">
              <a:rPr lang="en-US" smtClean="0"/>
              <a:t>4/8/2024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801FD5-11B4-DE43-ACA2-E85EEB9A6F9C}" type="slidenum">
              <a:rPr lang="en-US" smtClean="0"/>
              <a:t>‹#›</a:t>
            </a:fld>
            <a:endParaRPr lang="en-US"/>
          </a:p>
        </p:txBody>
      </p:sp>
      <p:sp>
        <p:nvSpPr>
          <p:cNvPr id="5" name="Title 4">
            <a:extLst>
              <a:ext uri="{FF2B5EF4-FFF2-40B4-BE49-F238E27FC236}">
                <a16:creationId xmlns:a16="http://schemas.microsoft.com/office/drawing/2014/main" id="{FEBD3FE7-79B2-41A5-B6B5-08DA402429E0}"/>
              </a:ext>
            </a:extLst>
          </p:cNvPr>
          <p:cNvSpPr>
            <a:spLocks noGrp="1"/>
          </p:cNvSpPr>
          <p:nvPr>
            <p:ph type="title"/>
          </p:nvPr>
        </p:nvSpPr>
        <p:spPr>
          <a:xfrm>
            <a:off x="628650" y="365125"/>
            <a:ext cx="7886700" cy="1325563"/>
          </a:xfrm>
          <a:prstGeom prst="rect">
            <a:avLst/>
          </a:prstGeom>
        </p:spPr>
        <p:txBody>
          <a:bodyPr/>
          <a:lstStyle>
            <a:lvl1pPr>
              <a:defRPr>
                <a:solidFill>
                  <a:srgbClr val="008000"/>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1116A63E-5885-4AF0-B161-747709CBCB16}"/>
              </a:ext>
            </a:extLst>
          </p:cNvPr>
          <p:cNvSpPr>
            <a:spLocks noGrp="1"/>
          </p:cNvSpPr>
          <p:nvPr>
            <p:ph sz="quarter" idx="13"/>
          </p:nvPr>
        </p:nvSpPr>
        <p:spPr>
          <a:xfrm>
            <a:off x="628650" y="2165350"/>
            <a:ext cx="7886700" cy="3605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669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D751C0-DD79-0043-A8DE-0BFEC2DE753E}" type="datetimeFigureOut">
              <a:rPr lang="en-US" smtClean="0"/>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914271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hyperlink" Target="https://www.facebook.com/knust.Ghana/"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g"/><Relationship Id="rId2" Type="http://schemas.openxmlformats.org/officeDocument/2006/relationships/slideLayout" Target="../slideLayouts/slideLayout2.xml"/><Relationship Id="rId16" Type="http://schemas.openxmlformats.org/officeDocument/2006/relationships/hyperlink" Target="https://twitter.com/_knust_"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www.knust.edu.gh/" TargetMode="Externa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p:cNvGrpSpPr/>
          <p:nvPr/>
        </p:nvGrpSpPr>
        <p:grpSpPr>
          <a:xfrm>
            <a:off x="0" y="5992943"/>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KNUST_logo Vector.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15"/>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16"/>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18"/>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D751C0-DD79-0043-A8DE-0BFEC2DE753E}" type="datetimeFigureOut">
              <a:rPr lang="en-US" smtClean="0"/>
              <a:t>4/8/2024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801FD5-11B4-DE43-ACA2-E85EEB9A6F9C}" type="slidenum">
              <a:rPr lang="en-US" smtClean="0"/>
              <a:t>‹#›</a:t>
            </a:fld>
            <a:endParaRPr lang="en-US"/>
          </a:p>
        </p:txBody>
      </p:sp>
    </p:spTree>
    <p:extLst>
      <p:ext uri="{BB962C8B-B14F-4D97-AF65-F5344CB8AC3E}">
        <p14:creationId xmlns:p14="http://schemas.microsoft.com/office/powerpoint/2010/main" val="295433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371600" y="4066877"/>
            <a:ext cx="7772400" cy="1470025"/>
          </a:xfrm>
        </p:spPr>
        <p:txBody>
          <a:bodyPr>
            <a:noAutofit/>
          </a:bodyPr>
          <a:lstStyle/>
          <a:p>
            <a:r>
              <a:rPr lang="en-US" sz="2800" b="1" dirty="0">
                <a:latin typeface="Times New Roman" panose="02020603050405020304" pitchFamily="18" charset="0"/>
                <a:cs typeface="Times New Roman" panose="02020603050405020304" pitchFamily="18" charset="0"/>
              </a:rPr>
              <a:t>GLOBAL MANAGEMENT</a:t>
            </a:r>
          </a:p>
        </p:txBody>
      </p:sp>
      <p:sp>
        <p:nvSpPr>
          <p:cNvPr id="5" name="Text Placeholder 4"/>
          <p:cNvSpPr>
            <a:spLocks noGrp="1"/>
          </p:cNvSpPr>
          <p:nvPr>
            <p:ph type="subTitle" idx="1"/>
          </p:nvPr>
        </p:nvSpPr>
        <p:spPr>
          <a:xfrm>
            <a:off x="3645876" y="2176643"/>
            <a:ext cx="2063262" cy="691297"/>
          </a:xfrm>
        </p:spPr>
        <p:txBody>
          <a:bodyPr>
            <a:normAutofit fontScale="25000" lnSpcReduction="20000"/>
          </a:bodyPr>
          <a:lstStyle/>
          <a:p>
            <a:endParaRPr lang="en-US" sz="3200" b="1" dirty="0">
              <a:solidFill>
                <a:schemeClr val="tx1"/>
              </a:solidFill>
              <a:latin typeface="Times New Roman" panose="02020603050405020304" pitchFamily="18" charset="0"/>
              <a:cs typeface="Times New Roman" panose="02020603050405020304" pitchFamily="18" charset="0"/>
            </a:endParaRPr>
          </a:p>
          <a:p>
            <a:endParaRPr lang="en-US" b="1" dirty="0">
              <a:solidFill>
                <a:schemeClr val="tx1"/>
              </a:solidFill>
              <a:latin typeface="Times New Roman" panose="02020603050405020304" pitchFamily="18" charset="0"/>
              <a:cs typeface="Times New Roman" panose="02020603050405020304" pitchFamily="18" charset="0"/>
            </a:endParaRPr>
          </a:p>
          <a:p>
            <a:r>
              <a:rPr lang="en-US" sz="11200" b="1" dirty="0">
                <a:solidFill>
                  <a:srgbClr val="FF0000"/>
                </a:solidFill>
                <a:latin typeface="Times New Roman" panose="02020603050405020304" pitchFamily="18" charset="0"/>
                <a:cs typeface="Times New Roman" panose="02020603050405020304" pitchFamily="18" charset="0"/>
              </a:rPr>
              <a:t> 	UNIT 3</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2129" y="4674026"/>
            <a:ext cx="1177071" cy="1177071"/>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12" y="3692657"/>
            <a:ext cx="2362200" cy="19335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169" y="1172308"/>
            <a:ext cx="3493477" cy="232893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6738" y="1775153"/>
            <a:ext cx="3282462" cy="2185573"/>
          </a:xfrm>
          <a:prstGeom prst="rect">
            <a:avLst/>
          </a:prstGeom>
        </p:spPr>
      </p:pic>
    </p:spTree>
    <p:extLst>
      <p:ext uri="{BB962C8B-B14F-4D97-AF65-F5344CB8AC3E}">
        <p14:creationId xmlns:p14="http://schemas.microsoft.com/office/powerpoint/2010/main" val="4119067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1744663"/>
            <a:ext cx="7162800" cy="4104594"/>
          </a:xfrm>
        </p:spPr>
        <p:txBody>
          <a:bodyPr>
            <a:noAutofit/>
          </a:bodyPr>
          <a:lstStyle/>
          <a:p>
            <a:pPr eaLnBrk="0" hangingPunct="0">
              <a:buFont typeface="Arial" charset="0"/>
              <a:buChar char="•"/>
            </a:pPr>
            <a:r>
              <a:rPr lang="en-US" sz="2800" b="1" dirty="0">
                <a:latin typeface="Times New Roman" panose="02020603050405020304" pitchFamily="18" charset="0"/>
                <a:cs typeface="Times New Roman" panose="02020603050405020304" pitchFamily="18" charset="0"/>
              </a:rPr>
              <a:t>World Bank Group - </a:t>
            </a:r>
            <a:r>
              <a:rPr lang="en-US" sz="2800" dirty="0">
                <a:latin typeface="Times New Roman" panose="02020603050405020304" pitchFamily="18" charset="0"/>
                <a:cs typeface="Times New Roman" panose="02020603050405020304" pitchFamily="18" charset="0"/>
              </a:rPr>
              <a:t>a group of five closely associated institutions that provides financial and technical assistance to developing countries.</a:t>
            </a:r>
          </a:p>
          <a:p>
            <a:pPr eaLnBrk="0" hangingPunct="0">
              <a:buFont typeface="Arial" charset="0"/>
              <a:buChar char="•"/>
            </a:pPr>
            <a:r>
              <a:rPr lang="en-US" sz="2800" b="1" dirty="0">
                <a:latin typeface="Times New Roman" panose="02020603050405020304" pitchFamily="18" charset="0"/>
                <a:cs typeface="Times New Roman" panose="02020603050405020304" pitchFamily="18" charset="0"/>
              </a:rPr>
              <a:t>Organization for Economic Cooperation and Development (OECD) - </a:t>
            </a:r>
            <a:r>
              <a:rPr lang="en-US" sz="2800" dirty="0">
                <a:latin typeface="Times New Roman" panose="02020603050405020304" pitchFamily="18" charset="0"/>
                <a:cs typeface="Times New Roman" panose="02020603050405020304" pitchFamily="18" charset="0"/>
              </a:rPr>
              <a:t>an international economic organization that helps its 30 member countries achieve sustainable economic growth and employment.</a:t>
            </a:r>
          </a:p>
          <a:p>
            <a:endParaRPr lang="en-US" sz="28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GLOBAL TRADE MECHANISMS (CONT.)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1815" y="2791052"/>
            <a:ext cx="1531056" cy="9842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9271" y="4815114"/>
            <a:ext cx="2133600" cy="1066800"/>
          </a:xfrm>
          <a:prstGeom prst="rect">
            <a:avLst/>
          </a:prstGeom>
        </p:spPr>
      </p:pic>
    </p:spTree>
    <p:extLst>
      <p:ext uri="{BB962C8B-B14F-4D97-AF65-F5344CB8AC3E}">
        <p14:creationId xmlns:p14="http://schemas.microsoft.com/office/powerpoint/2010/main" val="3228095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972458"/>
            <a:ext cx="5929086" cy="5050971"/>
          </a:xfrm>
        </p:spPr>
        <p:txBody>
          <a:bodyPr>
            <a:normAutofit lnSpcReduction="10000"/>
          </a:bodyPr>
          <a:lstStyle/>
          <a:p>
            <a:pPr marL="0" indent="0" eaLnBrk="0" hangingPunct="0">
              <a:buNone/>
            </a:pPr>
            <a:r>
              <a:rPr lang="en-US" b="1" dirty="0">
                <a:latin typeface="Times New Roman" panose="02020603050405020304" pitchFamily="18" charset="0"/>
                <a:cs typeface="Times New Roman" panose="02020603050405020304" pitchFamily="18" charset="0"/>
              </a:rPr>
              <a:t>Multinational Corporation (MNC) - </a:t>
            </a:r>
            <a:r>
              <a:rPr lang="en-US" dirty="0">
                <a:latin typeface="Times New Roman" panose="02020603050405020304" pitchFamily="18" charset="0"/>
                <a:cs typeface="Times New Roman" panose="02020603050405020304" pitchFamily="18" charset="0"/>
              </a:rPr>
              <a:t>a broad term that refers to any and all types of international companies that maintain operations in multiple countries.</a:t>
            </a:r>
          </a:p>
          <a:p>
            <a:pPr eaLnBrk="0" hangingPunct="0">
              <a:buFont typeface="Arial" charset="0"/>
              <a:buChar char="•"/>
            </a:pPr>
            <a:r>
              <a:rPr lang="en-US" b="1" dirty="0" err="1">
                <a:latin typeface="Times New Roman" panose="02020603050405020304" pitchFamily="18" charset="0"/>
                <a:cs typeface="Times New Roman" panose="02020603050405020304" pitchFamily="18" charset="0"/>
              </a:rPr>
              <a:t>Multidomestic</a:t>
            </a:r>
            <a:r>
              <a:rPr lang="en-US" b="1" dirty="0">
                <a:latin typeface="Times New Roman" panose="02020603050405020304" pitchFamily="18" charset="0"/>
                <a:cs typeface="Times New Roman" panose="02020603050405020304" pitchFamily="18" charset="0"/>
              </a:rPr>
              <a:t> Corporation - </a:t>
            </a:r>
            <a:r>
              <a:rPr lang="en-US" dirty="0">
                <a:latin typeface="Times New Roman" panose="02020603050405020304" pitchFamily="18" charset="0"/>
                <a:cs typeface="Times New Roman" panose="02020603050405020304" pitchFamily="18" charset="0"/>
              </a:rPr>
              <a:t>an MNC that decentralizes management and other decisions to the local country.</a:t>
            </a:r>
          </a:p>
          <a:p>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628650" y="365126"/>
            <a:ext cx="7886700" cy="607332"/>
          </a:xfrm>
        </p:spPr>
        <p:txBody>
          <a:bodyPr/>
          <a:lstStyle/>
          <a:p>
            <a:r>
              <a:rPr lang="en-US" sz="2400" b="1" dirty="0">
                <a:latin typeface="Times New Roman" panose="02020603050405020304" pitchFamily="18" charset="0"/>
                <a:cs typeface="Times New Roman" panose="02020603050405020304" pitchFamily="18" charset="0"/>
              </a:rPr>
              <a:t>TYPES OF INTERNATIONAL ORGANIZATIONS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406" y="2307771"/>
            <a:ext cx="1973944" cy="2946400"/>
          </a:xfrm>
          <a:prstGeom prst="rect">
            <a:avLst/>
          </a:prstGeom>
        </p:spPr>
      </p:pic>
    </p:spTree>
    <p:extLst>
      <p:ext uri="{BB962C8B-B14F-4D97-AF65-F5344CB8AC3E}">
        <p14:creationId xmlns:p14="http://schemas.microsoft.com/office/powerpoint/2010/main" val="1169980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1" y="1619818"/>
            <a:ext cx="6161314" cy="4278766"/>
          </a:xfrm>
        </p:spPr>
        <p:txBody>
          <a:bodyPr/>
          <a:lstStyle/>
          <a:p>
            <a:pPr eaLnBrk="0" hangingPunct="0">
              <a:buFont typeface="Arial" charset="0"/>
              <a:buChar char="•"/>
            </a:pPr>
            <a:r>
              <a:rPr lang="en-US" b="1" dirty="0">
                <a:latin typeface="Times New Roman" panose="02020603050405020304" pitchFamily="18" charset="0"/>
                <a:cs typeface="Times New Roman" panose="02020603050405020304" pitchFamily="18" charset="0"/>
              </a:rPr>
              <a:t>Global Company - </a:t>
            </a:r>
            <a:r>
              <a:rPr lang="en-US" dirty="0">
                <a:latin typeface="Times New Roman" panose="02020603050405020304" pitchFamily="18" charset="0"/>
                <a:cs typeface="Times New Roman" panose="02020603050405020304" pitchFamily="18" charset="0"/>
              </a:rPr>
              <a:t>an MNC that centralizes management and other decisions in the home country.</a:t>
            </a:r>
          </a:p>
          <a:p>
            <a:pPr marL="0" indent="0" eaLnBrk="0" hangingPunct="0">
              <a:buNone/>
            </a:pPr>
            <a:endParaRPr lang="en-US" dirty="0">
              <a:latin typeface="Times New Roman" panose="02020603050405020304" pitchFamily="18" charset="0"/>
              <a:cs typeface="Times New Roman" panose="02020603050405020304" pitchFamily="18" charset="0"/>
            </a:endParaRPr>
          </a:p>
          <a:p>
            <a:pPr eaLnBrk="0" hangingPunct="0">
              <a:buFont typeface="Arial" charset="0"/>
              <a:buChar char="•"/>
            </a:pPr>
            <a:r>
              <a:rPr lang="en-US" b="1" dirty="0">
                <a:latin typeface="Times New Roman" panose="02020603050405020304" pitchFamily="18" charset="0"/>
                <a:cs typeface="Times New Roman" panose="02020603050405020304" pitchFamily="18" charset="0"/>
              </a:rPr>
              <a:t>Transnational or Borderless Organization - </a:t>
            </a:r>
            <a:r>
              <a:rPr lang="en-US" dirty="0">
                <a:latin typeface="Times New Roman" panose="02020603050405020304" pitchFamily="18" charset="0"/>
                <a:cs typeface="Times New Roman" panose="02020603050405020304" pitchFamily="18" charset="0"/>
              </a:rPr>
              <a:t>an MNC in which artificial geographical barriers are eliminated.</a:t>
            </a:r>
          </a:p>
          <a:p>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rPr>
              <a:t>TYPES OF INTERNATIONAL ORGANIZATIONS (CONT.)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8514" y="2692231"/>
            <a:ext cx="1896835" cy="1066970"/>
          </a:xfrm>
          <a:prstGeom prst="rect">
            <a:avLst/>
          </a:prstGeom>
        </p:spPr>
      </p:pic>
    </p:spTree>
    <p:extLst>
      <p:ext uri="{BB962C8B-B14F-4D97-AF65-F5344CB8AC3E}">
        <p14:creationId xmlns:p14="http://schemas.microsoft.com/office/powerpoint/2010/main" val="2185002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1744663"/>
            <a:ext cx="6204857" cy="4017508"/>
          </a:xfrm>
        </p:spPr>
        <p:txBody>
          <a:bodyPr/>
          <a:lstStyle/>
          <a:p>
            <a:pPr eaLnBrk="0" hangingPunct="0">
              <a:buFont typeface="Arial" charset="0"/>
              <a:buChar char="•"/>
            </a:pPr>
            <a:r>
              <a:rPr lang="en-US" b="1" dirty="0">
                <a:latin typeface="Times New Roman" panose="02020603050405020304" pitchFamily="18" charset="0"/>
                <a:cs typeface="Times New Roman" panose="02020603050405020304" pitchFamily="18" charset="0"/>
              </a:rPr>
              <a:t>Global Sourcing - </a:t>
            </a:r>
            <a:r>
              <a:rPr lang="en-US" dirty="0">
                <a:latin typeface="Times New Roman" panose="02020603050405020304" pitchFamily="18" charset="0"/>
                <a:cs typeface="Times New Roman" panose="02020603050405020304" pitchFamily="18" charset="0"/>
              </a:rPr>
              <a:t>purchasing materials or labor from around the world wherever it is cheapest.</a:t>
            </a:r>
          </a:p>
          <a:p>
            <a:pPr eaLnBrk="0" hangingPunct="0">
              <a:buFont typeface="Arial" charset="0"/>
              <a:buChar char="•"/>
            </a:pPr>
            <a:r>
              <a:rPr lang="en-US" b="1" dirty="0">
                <a:latin typeface="Times New Roman" panose="02020603050405020304" pitchFamily="18" charset="0"/>
                <a:cs typeface="Times New Roman" panose="02020603050405020304" pitchFamily="18" charset="0"/>
              </a:rPr>
              <a:t>Exporting - </a:t>
            </a:r>
            <a:r>
              <a:rPr lang="en-US" dirty="0">
                <a:latin typeface="Times New Roman" panose="02020603050405020304" pitchFamily="18" charset="0"/>
                <a:cs typeface="Times New Roman" panose="02020603050405020304" pitchFamily="18" charset="0"/>
              </a:rPr>
              <a:t>making products domestically and selling them abroad. </a:t>
            </a:r>
          </a:p>
          <a:p>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628650" y="219982"/>
            <a:ext cx="7886700" cy="1325563"/>
          </a:xfrm>
        </p:spPr>
        <p:txBody>
          <a:bodyPr/>
          <a:lstStyle/>
          <a:p>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HOW ORGANIZATIONS GO GLOBAL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7886" y="1280431"/>
            <a:ext cx="2379208" cy="4234997"/>
          </a:xfrm>
          <a:prstGeom prst="rect">
            <a:avLst/>
          </a:prstGeom>
        </p:spPr>
      </p:pic>
    </p:spTree>
    <p:extLst>
      <p:ext uri="{BB962C8B-B14F-4D97-AF65-F5344CB8AC3E}">
        <p14:creationId xmlns:p14="http://schemas.microsoft.com/office/powerpoint/2010/main" val="3842929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199" y="1744663"/>
            <a:ext cx="6437087" cy="4148137"/>
          </a:xfrm>
        </p:spPr>
        <p:txBody>
          <a:bodyPr>
            <a:normAutofit fontScale="92500" lnSpcReduction="10000"/>
          </a:bodyPr>
          <a:lstStyle/>
          <a:p>
            <a:pPr eaLnBrk="0" hangingPunct="0">
              <a:buFont typeface="Arial" charset="0"/>
              <a:buChar char="•"/>
            </a:pPr>
            <a:r>
              <a:rPr lang="en-US" b="1" dirty="0">
                <a:latin typeface="Times New Roman" panose="02020603050405020304" pitchFamily="18" charset="0"/>
                <a:cs typeface="Times New Roman" panose="02020603050405020304" pitchFamily="18" charset="0"/>
              </a:rPr>
              <a:t>Importing - </a:t>
            </a:r>
            <a:r>
              <a:rPr lang="en-US" dirty="0">
                <a:latin typeface="Times New Roman" panose="02020603050405020304" pitchFamily="18" charset="0"/>
                <a:cs typeface="Times New Roman" panose="02020603050405020304" pitchFamily="18" charset="0"/>
              </a:rPr>
              <a:t>acquiring products made abroad and selling them domestically.</a:t>
            </a:r>
          </a:p>
          <a:p>
            <a:pPr eaLnBrk="0" hangingPunct="0">
              <a:buFont typeface="Arial" charset="0"/>
              <a:buChar char="•"/>
            </a:pPr>
            <a:r>
              <a:rPr lang="en-US" b="1" dirty="0">
                <a:latin typeface="Times New Roman" panose="02020603050405020304" pitchFamily="18" charset="0"/>
                <a:cs typeface="Times New Roman" panose="02020603050405020304" pitchFamily="18" charset="0"/>
              </a:rPr>
              <a:t>Licensing - </a:t>
            </a:r>
            <a:r>
              <a:rPr lang="en-US" dirty="0">
                <a:latin typeface="Times New Roman" panose="02020603050405020304" pitchFamily="18" charset="0"/>
                <a:cs typeface="Times New Roman" panose="02020603050405020304" pitchFamily="18" charset="0"/>
              </a:rPr>
              <a:t>an organization gives another organization the right to make or sell its products using its technology or product specifications.</a:t>
            </a:r>
          </a:p>
          <a:p>
            <a:pPr eaLnBrk="0" hangingPunct="0">
              <a:buFont typeface="Arial" charset="0"/>
              <a:buChar char="•"/>
            </a:pPr>
            <a:r>
              <a:rPr lang="en-US" b="1" dirty="0">
                <a:latin typeface="Times New Roman" panose="02020603050405020304" pitchFamily="18" charset="0"/>
                <a:cs typeface="Times New Roman" panose="02020603050405020304" pitchFamily="18" charset="0"/>
              </a:rPr>
              <a:t>Franchising</a:t>
            </a:r>
            <a:r>
              <a:rPr lang="en-US" dirty="0">
                <a:latin typeface="Times New Roman" panose="02020603050405020304" pitchFamily="18" charset="0"/>
                <a:cs typeface="Times New Roman" panose="02020603050405020304" pitchFamily="18" charset="0"/>
              </a:rPr>
              <a:t> - an organization gives another organization the right to use its name and operating methods.</a:t>
            </a:r>
          </a:p>
          <a:p>
            <a:pPr eaLnBrk="0" hangingPunc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GOING GLOBAL (CONT.)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4287" y="2923948"/>
            <a:ext cx="1538703" cy="102393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815" y="1457780"/>
            <a:ext cx="1779815" cy="128542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815" y="4362902"/>
            <a:ext cx="1529898" cy="1529898"/>
          </a:xfrm>
          <a:prstGeom prst="rect">
            <a:avLst/>
          </a:prstGeom>
        </p:spPr>
      </p:pic>
    </p:spTree>
    <p:extLst>
      <p:ext uri="{BB962C8B-B14F-4D97-AF65-F5344CB8AC3E}">
        <p14:creationId xmlns:p14="http://schemas.microsoft.com/office/powerpoint/2010/main" val="2924339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1744663"/>
            <a:ext cx="6959600" cy="4148137"/>
          </a:xfrm>
        </p:spPr>
        <p:txBody>
          <a:bodyPr>
            <a:normAutofit fontScale="92500" lnSpcReduction="10000"/>
          </a:bodyPr>
          <a:lstStyle/>
          <a:p>
            <a:pPr marL="0" indent="0" eaLnBrk="0" hangingPunct="0">
              <a:buNone/>
            </a:pPr>
            <a:r>
              <a:rPr lang="en-US" b="1" dirty="0">
                <a:latin typeface="Times New Roman" panose="02020603050405020304" pitchFamily="18" charset="0"/>
                <a:cs typeface="Times New Roman" panose="02020603050405020304" pitchFamily="18" charset="0"/>
              </a:rPr>
              <a:t>Strategic Alliance - </a:t>
            </a:r>
            <a:r>
              <a:rPr lang="en-US" dirty="0">
                <a:latin typeface="Times New Roman" panose="02020603050405020304" pitchFamily="18" charset="0"/>
                <a:cs typeface="Times New Roman" panose="02020603050405020304" pitchFamily="18" charset="0"/>
              </a:rPr>
              <a:t>a partnership between an organization and one or more foreign company partner(s) in which both share resources and knowledge in developing new products or building production facilities.</a:t>
            </a:r>
          </a:p>
          <a:p>
            <a:pPr eaLnBrk="0" hangingPunct="0">
              <a:buFont typeface="Arial" charset="0"/>
              <a:buChar char="•"/>
            </a:pPr>
            <a:r>
              <a:rPr lang="en-US" b="1" dirty="0">
                <a:latin typeface="Times New Roman" panose="02020603050405020304" pitchFamily="18" charset="0"/>
                <a:cs typeface="Times New Roman" panose="02020603050405020304" pitchFamily="18" charset="0"/>
              </a:rPr>
              <a:t>Joint Venture - </a:t>
            </a:r>
            <a:r>
              <a:rPr lang="en-US" dirty="0">
                <a:latin typeface="Times New Roman" panose="02020603050405020304" pitchFamily="18" charset="0"/>
                <a:cs typeface="Times New Roman" panose="02020603050405020304" pitchFamily="18" charset="0"/>
              </a:rPr>
              <a:t>a specific type of strategic alliance in which the partners agree to form a separate, independent organization for some business purpose.</a:t>
            </a:r>
          </a:p>
          <a:p>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GOING GLOBAL (CONT.)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970" y="3062515"/>
            <a:ext cx="2302329" cy="1364343"/>
          </a:xfrm>
          <a:prstGeom prst="rect">
            <a:avLst/>
          </a:prstGeom>
        </p:spPr>
      </p:pic>
    </p:spTree>
    <p:extLst>
      <p:ext uri="{BB962C8B-B14F-4D97-AF65-F5344CB8AC3E}">
        <p14:creationId xmlns:p14="http://schemas.microsoft.com/office/powerpoint/2010/main" val="1330420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1744663"/>
            <a:ext cx="8309429" cy="4148137"/>
          </a:xfrm>
        </p:spPr>
        <p:txBody>
          <a:bodyPr/>
          <a:lstStyle/>
          <a:p>
            <a:r>
              <a:rPr lang="en-US" b="1" dirty="0">
                <a:latin typeface="Times New Roman" panose="02020603050405020304" pitchFamily="18" charset="0"/>
                <a:cs typeface="Times New Roman" panose="02020603050405020304" pitchFamily="18" charset="0"/>
              </a:rPr>
              <a:t>Foreign Subsidiary</a:t>
            </a:r>
            <a:r>
              <a:rPr lang="en-US" dirty="0">
                <a:latin typeface="Times New Roman" panose="02020603050405020304" pitchFamily="18" charset="0"/>
                <a:cs typeface="Times New Roman" panose="02020603050405020304" pitchFamily="18" charset="0"/>
              </a:rPr>
              <a:t> - directly investing in a foreign country by setting up a separate and independent production facility or office.</a:t>
            </a:r>
          </a:p>
          <a:p>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GOING GLOBAL (CONT.)</a:t>
            </a:r>
          </a:p>
        </p:txBody>
      </p:sp>
    </p:spTree>
    <p:extLst>
      <p:ext uri="{BB962C8B-B14F-4D97-AF65-F5344CB8AC3E}">
        <p14:creationId xmlns:p14="http://schemas.microsoft.com/office/powerpoint/2010/main" val="452830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rPr>
              <a:t>EXHIBIT 3-3</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HOW ORGANIZATIONS GO GLOBAL</a:t>
            </a:r>
          </a:p>
        </p:txBody>
      </p:sp>
      <p:pic>
        <p:nvPicPr>
          <p:cNvPr id="4" name="Picture 3"/>
          <p:cNvPicPr>
            <a:picLocks noGrp="1" noChangeAspect="1" noChangeArrowheads="1"/>
          </p:cNvPicPr>
          <p:nvPr/>
        </p:nvPicPr>
        <p:blipFill>
          <a:blip r:embed="rId3"/>
          <a:srcRect/>
          <a:stretch>
            <a:fillRect/>
          </a:stretch>
        </p:blipFill>
        <p:spPr bwMode="auto">
          <a:xfrm>
            <a:off x="236538" y="1752600"/>
            <a:ext cx="8670925" cy="3962400"/>
          </a:xfrm>
          <a:prstGeom prst="rect">
            <a:avLst/>
          </a:prstGeom>
          <a:noFill/>
          <a:ln w="9525">
            <a:noFill/>
            <a:miter lim="800000"/>
            <a:headEnd/>
            <a:tailEnd/>
          </a:ln>
        </p:spPr>
      </p:pic>
    </p:spTree>
    <p:extLst>
      <p:ext uri="{BB962C8B-B14F-4D97-AF65-F5344CB8AC3E}">
        <p14:creationId xmlns:p14="http://schemas.microsoft.com/office/powerpoint/2010/main" val="3839358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MANAGING IN A GLOBAL ENVIRONMENT</a:t>
            </a:r>
          </a:p>
        </p:txBody>
      </p:sp>
      <p:sp>
        <p:nvSpPr>
          <p:cNvPr id="2" name="Text Placeholder 1"/>
          <p:cNvSpPr>
            <a:spLocks noGrp="1"/>
          </p:cNvSpPr>
          <p:nvPr>
            <p:ph sz="half" idx="1"/>
          </p:nvPr>
        </p:nvSpPr>
        <p:spPr/>
        <p:txBody>
          <a:bodyPr>
            <a:normAutofit/>
          </a:bodyPr>
          <a:lstStyle/>
          <a:p>
            <a:pPr marL="457200" lvl="1" indent="0" eaLnBrk="0" hangingPunct="0">
              <a:buNone/>
            </a:pPr>
            <a:endParaRPr lang="en-US"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sz="half" idx="2"/>
          </p:nvPr>
        </p:nvSpPr>
        <p:spPr>
          <a:xfrm>
            <a:off x="457200" y="1450295"/>
            <a:ext cx="4038600" cy="4525963"/>
          </a:xfrm>
        </p:spPr>
        <p:txBody>
          <a:bodyPr/>
          <a:lstStyle/>
          <a:p>
            <a:r>
              <a:rPr lang="en-US" dirty="0">
                <a:latin typeface="Times New Roman" panose="02020603050405020304" pitchFamily="18" charset="0"/>
                <a:cs typeface="Times New Roman" panose="02020603050405020304" pitchFamily="18" charset="0"/>
              </a:rPr>
              <a:t>Political/ Legal  Environment</a:t>
            </a:r>
          </a:p>
          <a:p>
            <a:r>
              <a:rPr lang="en-US" dirty="0">
                <a:latin typeface="Times New Roman" panose="02020603050405020304" pitchFamily="18" charset="0"/>
                <a:cs typeface="Times New Roman" panose="02020603050405020304" pitchFamily="18" charset="0"/>
              </a:rPr>
              <a:t>Economic Environment</a:t>
            </a:r>
          </a:p>
          <a:p>
            <a:r>
              <a:rPr lang="en-US" dirty="0">
                <a:latin typeface="Times New Roman" panose="02020603050405020304" pitchFamily="18" charset="0"/>
                <a:cs typeface="Times New Roman" panose="02020603050405020304" pitchFamily="18" charset="0"/>
              </a:rPr>
              <a:t>Cultural Environment</a:t>
            </a: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1450295"/>
            <a:ext cx="3853543" cy="4083606"/>
          </a:xfrm>
          <a:prstGeom prst="rect">
            <a:avLst/>
          </a:prstGeom>
        </p:spPr>
      </p:pic>
    </p:spTree>
    <p:extLst>
      <p:ext uri="{BB962C8B-B14F-4D97-AF65-F5344CB8AC3E}">
        <p14:creationId xmlns:p14="http://schemas.microsoft.com/office/powerpoint/2010/main" val="3498187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1744664"/>
            <a:ext cx="6117771" cy="3596594"/>
          </a:xfrm>
        </p:spPr>
        <p:txBody>
          <a:bodyPr>
            <a:normAutofit lnSpcReduction="10000"/>
          </a:bodyPr>
          <a:lstStyle/>
          <a:p>
            <a:pPr eaLnBrk="0" hangingPunct="0">
              <a:buFont typeface="Arial" charset="0"/>
              <a:buChar char="•"/>
            </a:pPr>
            <a:r>
              <a:rPr lang="en-US" dirty="0">
                <a:latin typeface="Times New Roman" panose="02020603050405020304" pitchFamily="18" charset="0"/>
                <a:cs typeface="Times New Roman" panose="02020603050405020304" pitchFamily="18" charset="0"/>
              </a:rPr>
              <a:t>U.S. managers are accustomed to a stable legal and political system</a:t>
            </a:r>
          </a:p>
          <a:p>
            <a:pPr eaLnBrk="0" hangingPunct="0">
              <a:buFont typeface="Arial" charset="0"/>
              <a:buChar char="•"/>
            </a:pPr>
            <a:r>
              <a:rPr lang="en-US" dirty="0">
                <a:latin typeface="Times New Roman" panose="02020603050405020304" pitchFamily="18" charset="0"/>
                <a:cs typeface="Times New Roman" panose="02020603050405020304" pitchFamily="18" charset="0"/>
              </a:rPr>
              <a:t>Managers must stay informed of the specific laws in countries where they do business</a:t>
            </a:r>
          </a:p>
          <a:p>
            <a:pPr eaLnBrk="0" hangingPunct="0">
              <a:buFont typeface="Arial" charset="0"/>
              <a:buChar char="•"/>
            </a:pPr>
            <a:r>
              <a:rPr lang="en-US" dirty="0">
                <a:latin typeface="Times New Roman" panose="02020603050405020304" pitchFamily="18" charset="0"/>
                <a:cs typeface="Times New Roman" panose="02020603050405020304" pitchFamily="18" charset="0"/>
              </a:rPr>
              <a:t>Some countries have risky political climates</a:t>
            </a:r>
          </a:p>
        </p:txBody>
      </p:sp>
      <p:sp>
        <p:nvSpPr>
          <p:cNvPr id="3" name="Title 2"/>
          <p:cNvSpPr>
            <a:spLocks noGrp="1"/>
          </p:cNvSpPr>
          <p:nvPr>
            <p:ph type="title"/>
          </p:nvPr>
        </p:nvSpPr>
        <p:spPr/>
        <p:txBody>
          <a:bodyPr/>
          <a:lstStyle/>
          <a:p>
            <a:br>
              <a:rPr lang="en-US" sz="2800" b="1" dirty="0">
                <a:latin typeface="Times New Roman" panose="02020603050405020304" pitchFamily="18" charset="0"/>
                <a:cs typeface="Times New Roman" panose="02020603050405020304" pitchFamily="18" charset="0"/>
              </a:rPr>
            </a:b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THE POLITICAL/LEGAL ENVIRONMENT</a:t>
            </a:r>
            <a:br>
              <a:rPr lang="en-US" sz="2800" b="1" dirty="0">
                <a:latin typeface="Times New Roman" panose="02020603050405020304" pitchFamily="18" charset="0"/>
                <a:cs typeface="Times New Roman" panose="02020603050405020304" pitchFamily="18" charset="0"/>
              </a:rPr>
            </a:b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797" y="3338286"/>
            <a:ext cx="3085811" cy="2670629"/>
          </a:xfrm>
          <a:prstGeom prst="rect">
            <a:avLst/>
          </a:prstGeom>
        </p:spPr>
      </p:pic>
    </p:spTree>
    <p:extLst>
      <p:ext uri="{BB962C8B-B14F-4D97-AF65-F5344CB8AC3E}">
        <p14:creationId xmlns:p14="http://schemas.microsoft.com/office/powerpoint/2010/main" val="2903537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Autofit/>
          </a:bodyPr>
          <a:lstStyle/>
          <a:p>
            <a:pPr marL="457200" indent="-457200">
              <a:buNone/>
            </a:pPr>
            <a:r>
              <a:rPr lang="en-US" sz="2800" b="1" dirty="0">
                <a:latin typeface="Times New Roman" panose="02020603050405020304" pitchFamily="18" charset="0"/>
                <a:cs typeface="Times New Roman" panose="02020603050405020304" pitchFamily="18" charset="0"/>
              </a:rPr>
              <a:t>Contrast </a:t>
            </a:r>
            <a:r>
              <a:rPr lang="en-US" sz="2800" dirty="0">
                <a:latin typeface="Times New Roman" panose="02020603050405020304" pitchFamily="18" charset="0"/>
                <a:cs typeface="Times New Roman" panose="02020603050405020304" pitchFamily="18" charset="0"/>
              </a:rPr>
              <a:t>ethnocentric, polycentric, and geocentric attitudes toward global business.</a:t>
            </a:r>
          </a:p>
          <a:p>
            <a:pPr marL="457200" indent="-457200">
              <a:buNone/>
            </a:pPr>
            <a:r>
              <a:rPr lang="en-US" sz="2800" b="1" dirty="0">
                <a:latin typeface="Times New Roman" panose="02020603050405020304" pitchFamily="18" charset="0"/>
                <a:cs typeface="Times New Roman" panose="02020603050405020304" pitchFamily="18" charset="0"/>
              </a:rPr>
              <a:t>Discuss </a:t>
            </a:r>
            <a:r>
              <a:rPr lang="en-US" sz="2800" dirty="0">
                <a:latin typeface="Times New Roman" panose="02020603050405020304" pitchFamily="18" charset="0"/>
                <a:cs typeface="Times New Roman" panose="02020603050405020304" pitchFamily="18" charset="0"/>
              </a:rPr>
              <a:t>the importance of regional trading alliances and global trade mechanisms.</a:t>
            </a:r>
          </a:p>
          <a:p>
            <a:pPr marL="457200" indent="-457200">
              <a:buNone/>
            </a:pPr>
            <a:r>
              <a:rPr lang="en-US" sz="2800" b="1" dirty="0">
                <a:latin typeface="Times New Roman" panose="02020603050405020304" pitchFamily="18" charset="0"/>
                <a:cs typeface="Times New Roman" panose="02020603050405020304" pitchFamily="18" charset="0"/>
              </a:rPr>
              <a:t>Describe </a:t>
            </a:r>
            <a:r>
              <a:rPr lang="en-US" sz="2800" dirty="0">
                <a:latin typeface="Times New Roman" panose="02020603050405020304" pitchFamily="18" charset="0"/>
                <a:cs typeface="Times New Roman" panose="02020603050405020304" pitchFamily="18" charset="0"/>
              </a:rPr>
              <a:t>the structures and techniques organizations use as they go international.</a:t>
            </a:r>
          </a:p>
          <a:p>
            <a:pPr marL="457200" indent="-457200">
              <a:buNone/>
            </a:pPr>
            <a:r>
              <a:rPr lang="en-US" sz="2800" b="1" dirty="0">
                <a:latin typeface="Times New Roman" panose="02020603050405020304" pitchFamily="18" charset="0"/>
                <a:cs typeface="Times New Roman" panose="02020603050405020304" pitchFamily="18" charset="0"/>
              </a:rPr>
              <a:t>Explain </a:t>
            </a:r>
            <a:r>
              <a:rPr lang="en-US" sz="2800" dirty="0">
                <a:latin typeface="Times New Roman" panose="02020603050405020304" pitchFamily="18" charset="0"/>
                <a:cs typeface="Times New Roman" panose="02020603050405020304" pitchFamily="18" charset="0"/>
              </a:rPr>
              <a:t>the relevance of the political/legal, economic, and cultural environments to global business.</a:t>
            </a:r>
          </a:p>
          <a:p>
            <a:endParaRPr lang="en-US" sz="28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LEARNING OUTCOME</a:t>
            </a:r>
          </a:p>
        </p:txBody>
      </p:sp>
    </p:spTree>
    <p:extLst>
      <p:ext uri="{BB962C8B-B14F-4D97-AF65-F5344CB8AC3E}">
        <p14:creationId xmlns:p14="http://schemas.microsoft.com/office/powerpoint/2010/main" val="4098301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1744663"/>
            <a:ext cx="6437086" cy="3836987"/>
          </a:xfrm>
        </p:spPr>
        <p:txBody>
          <a:bodyPr>
            <a:normAutofit lnSpcReduction="10000"/>
          </a:bodyPr>
          <a:lstStyle/>
          <a:p>
            <a:pPr eaLnBrk="0" hangingPunct="0">
              <a:buFont typeface="Arial" charset="0"/>
              <a:buChar char="•"/>
            </a:pPr>
            <a:r>
              <a:rPr lang="en-US" b="1" dirty="0">
                <a:latin typeface="Times New Roman" panose="02020603050405020304" pitchFamily="18" charset="0"/>
                <a:cs typeface="Times New Roman" panose="02020603050405020304" pitchFamily="18" charset="0"/>
              </a:rPr>
              <a:t>Free Market Economy - </a:t>
            </a:r>
            <a:r>
              <a:rPr lang="en-US" dirty="0">
                <a:latin typeface="Times New Roman" panose="02020603050405020304" pitchFamily="18" charset="0"/>
                <a:cs typeface="Times New Roman" panose="02020603050405020304" pitchFamily="18" charset="0"/>
              </a:rPr>
              <a:t>an economic system in which resources are primarily owned and controlled by the private sector.</a:t>
            </a:r>
          </a:p>
          <a:p>
            <a:pPr eaLnBrk="0" hangingPunct="0">
              <a:buFont typeface="Arial" charset="0"/>
              <a:buChar char="•"/>
            </a:pPr>
            <a:r>
              <a:rPr lang="en-US" b="1" dirty="0">
                <a:latin typeface="Times New Roman" panose="02020603050405020304" pitchFamily="18" charset="0"/>
                <a:cs typeface="Times New Roman" panose="02020603050405020304" pitchFamily="18" charset="0"/>
              </a:rPr>
              <a:t>Planned Economy - </a:t>
            </a:r>
            <a:r>
              <a:rPr lang="en-US" dirty="0">
                <a:latin typeface="Times New Roman" panose="02020603050405020304" pitchFamily="18" charset="0"/>
                <a:cs typeface="Times New Roman" panose="02020603050405020304" pitchFamily="18" charset="0"/>
              </a:rPr>
              <a:t>an economic system in which economic decisions are planned by a central government.</a:t>
            </a:r>
          </a:p>
          <a:p>
            <a:pPr lvl="1" eaLnBrk="0" hangingPunct="0">
              <a:buFont typeface="Arial" charset="0"/>
              <a:buChar cha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THE ECONOMIC ENVIRONMENT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428" y="3120571"/>
            <a:ext cx="2481943" cy="2630715"/>
          </a:xfrm>
          <a:prstGeom prst="rect">
            <a:avLst/>
          </a:prstGeom>
        </p:spPr>
      </p:pic>
    </p:spTree>
    <p:extLst>
      <p:ext uri="{BB962C8B-B14F-4D97-AF65-F5344CB8AC3E}">
        <p14:creationId xmlns:p14="http://schemas.microsoft.com/office/powerpoint/2010/main" val="32846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1744663"/>
            <a:ext cx="5493657" cy="4061051"/>
          </a:xfrm>
        </p:spPr>
        <p:txBody>
          <a:bodyPr>
            <a:normAutofit fontScale="85000" lnSpcReduction="20000"/>
          </a:bodyPr>
          <a:lstStyle/>
          <a:p>
            <a:pPr>
              <a:defRPr/>
            </a:pPr>
            <a:r>
              <a:rPr lang="en-US" b="1" dirty="0">
                <a:latin typeface="Times New Roman" panose="02020603050405020304" pitchFamily="18" charset="0"/>
                <a:cs typeface="Times New Roman" panose="02020603050405020304" pitchFamily="18" charset="0"/>
              </a:rPr>
              <a:t>National Culture - </a:t>
            </a:r>
            <a:r>
              <a:rPr lang="en-US" dirty="0">
                <a:latin typeface="Times New Roman" panose="02020603050405020304" pitchFamily="18" charset="0"/>
                <a:cs typeface="Times New Roman" panose="02020603050405020304" pitchFamily="18" charset="0"/>
              </a:rPr>
              <a:t>the values and attitudes shared by individuals from a specific country that shape their behavior and beliefs about what is important.</a:t>
            </a:r>
          </a:p>
          <a:p>
            <a:pPr>
              <a:defRPr/>
            </a:pPr>
            <a:r>
              <a:rPr lang="en-US" b="1" dirty="0" err="1">
                <a:latin typeface="Times New Roman" panose="02020603050405020304" pitchFamily="18" charset="0"/>
                <a:cs typeface="Times New Roman" panose="02020603050405020304" pitchFamily="18" charset="0"/>
              </a:rPr>
              <a:t>Hofstede’s</a:t>
            </a:r>
            <a:r>
              <a:rPr lang="en-US" b="1" dirty="0">
                <a:latin typeface="Times New Roman" panose="02020603050405020304" pitchFamily="18" charset="0"/>
                <a:cs typeface="Times New Roman" panose="02020603050405020304" pitchFamily="18" charset="0"/>
              </a:rPr>
              <a:t> framework for assessing cultures - </a:t>
            </a:r>
            <a:r>
              <a:rPr lang="en-US" dirty="0">
                <a:latin typeface="Times New Roman" panose="02020603050405020304" pitchFamily="18" charset="0"/>
                <a:cs typeface="Times New Roman" panose="02020603050405020304" pitchFamily="18" charset="0"/>
              </a:rPr>
              <a:t>one of the most widely referenced approaches to helping managers better understand differences between national cultures.</a:t>
            </a:r>
            <a:endParaRPr lang="en-US" b="1" dirty="0">
              <a:latin typeface="Times New Roman" panose="02020603050405020304" pitchFamily="18" charset="0"/>
              <a:cs typeface="Times New Roman" panose="02020603050405020304" pitchFamily="18" charset="0"/>
            </a:endParaRPr>
          </a:p>
          <a:p>
            <a:pPr marL="0" indent="0">
              <a:buFont typeface="Arial" pitchFamily="34" charset="0"/>
              <a:buNone/>
              <a:defRP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THE CULTURAL ENVIRONMENT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857" y="1690688"/>
            <a:ext cx="2869547" cy="4309872"/>
          </a:xfrm>
          <a:prstGeom prst="rect">
            <a:avLst/>
          </a:prstGeom>
        </p:spPr>
      </p:pic>
    </p:spTree>
    <p:extLst>
      <p:ext uri="{BB962C8B-B14F-4D97-AF65-F5344CB8AC3E}">
        <p14:creationId xmlns:p14="http://schemas.microsoft.com/office/powerpoint/2010/main" val="3065201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8650" y="365126"/>
            <a:ext cx="7886700" cy="668028"/>
          </a:xfrm>
        </p:spPr>
        <p:txBody>
          <a:bodyPr/>
          <a:lstStyle/>
          <a:p>
            <a:r>
              <a:rPr lang="en-US" sz="2000" b="1" dirty="0">
                <a:latin typeface="Times New Roman" panose="02020603050405020304" pitchFamily="18" charset="0"/>
                <a:cs typeface="Times New Roman" panose="02020603050405020304" pitchFamily="18" charset="0"/>
              </a:rPr>
              <a:t>EXHIBIT 3-4</a:t>
            </a: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HOFSTEDE’S FIVE DIMENSIONS OF NATIONAL  CULTURE</a:t>
            </a:r>
          </a:p>
        </p:txBody>
      </p:sp>
      <p:pic>
        <p:nvPicPr>
          <p:cNvPr id="4" name="Picture 3"/>
          <p:cNvPicPr>
            <a:picLocks noGrp="1" noChangeAspect="1" noChangeArrowheads="1"/>
          </p:cNvPicPr>
          <p:nvPr/>
        </p:nvPicPr>
        <p:blipFill>
          <a:blip r:embed="rId2"/>
          <a:srcRect/>
          <a:stretch>
            <a:fillRect/>
          </a:stretch>
        </p:blipFill>
        <p:spPr bwMode="auto">
          <a:xfrm>
            <a:off x="1291440" y="1006002"/>
            <a:ext cx="6653151" cy="4814887"/>
          </a:xfrm>
          <a:prstGeom prst="rect">
            <a:avLst/>
          </a:prstGeom>
          <a:noFill/>
          <a:ln w="9525">
            <a:noFill/>
            <a:miter lim="800000"/>
            <a:headEnd/>
            <a:tailEnd/>
          </a:ln>
        </p:spPr>
      </p:pic>
    </p:spTree>
    <p:extLst>
      <p:ext uri="{BB962C8B-B14F-4D97-AF65-F5344CB8AC3E}">
        <p14:creationId xmlns:p14="http://schemas.microsoft.com/office/powerpoint/2010/main" val="1004308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1744663"/>
            <a:ext cx="5450114" cy="4090080"/>
          </a:xfrm>
        </p:spPr>
        <p:txBody>
          <a:bodyPr>
            <a:noAutofit/>
          </a:bodyPr>
          <a:lstStyle/>
          <a:p>
            <a:pPr eaLnBrk="0" hangingPunct="0">
              <a:buFont typeface="Arial" charset="0"/>
              <a:buChar char="•"/>
            </a:pPr>
            <a:r>
              <a:rPr lang="en-US" b="1" dirty="0">
                <a:latin typeface="Times New Roman" panose="02020603050405020304" pitchFamily="18" charset="0"/>
                <a:cs typeface="Times New Roman" panose="02020603050405020304" pitchFamily="18" charset="0"/>
              </a:rPr>
              <a:t>Global Leadership and Organizational Behavior Effectiveness (GLOBE) program - </a:t>
            </a:r>
            <a:r>
              <a:rPr lang="en-US" dirty="0">
                <a:latin typeface="Times New Roman" panose="02020603050405020304" pitchFamily="18" charset="0"/>
                <a:cs typeface="Times New Roman" panose="02020603050405020304" pitchFamily="18" charset="0"/>
              </a:rPr>
              <a:t>a research program that studies cross-cultural leadership behaviors.</a:t>
            </a:r>
          </a:p>
          <a:p>
            <a:pPr lvl="1" eaLnBrk="0" hangingPunct="0">
              <a:buFont typeface="Arial" charset="0"/>
              <a:buChar char="–"/>
            </a:pPr>
            <a:endParaRPr lang="en-US"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GLOBAL MANAGEMENT IN TODAY’S WORLD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6475" y="2079625"/>
            <a:ext cx="2428875" cy="1885950"/>
          </a:xfrm>
          <a:prstGeom prst="rect">
            <a:avLst/>
          </a:prstGeom>
        </p:spPr>
      </p:pic>
    </p:spTree>
    <p:extLst>
      <p:ext uri="{BB962C8B-B14F-4D97-AF65-F5344CB8AC3E}">
        <p14:creationId xmlns:p14="http://schemas.microsoft.com/office/powerpoint/2010/main" val="2846521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7885" y="1690688"/>
            <a:ext cx="6538686" cy="4002994"/>
          </a:xfrm>
        </p:spPr>
        <p:txBody>
          <a:bodyPr>
            <a:normAutofit lnSpcReduction="10000"/>
          </a:bodyPr>
          <a:lstStyle/>
          <a:p>
            <a:pPr eaLnBrk="0" hangingPunct="0">
              <a:buFont typeface="Arial" charset="0"/>
              <a:buChar char="•"/>
            </a:pPr>
            <a:r>
              <a:rPr lang="en-US" dirty="0">
                <a:latin typeface="Times New Roman" panose="02020603050405020304" pitchFamily="18" charset="0"/>
                <a:cs typeface="Times New Roman" panose="02020603050405020304" pitchFamily="18" charset="0"/>
              </a:rPr>
              <a:t>The Challenge of Openness</a:t>
            </a:r>
          </a:p>
          <a:p>
            <a:pPr lvl="1" eaLnBrk="0" hangingPunct="0">
              <a:buFont typeface="Arial" charset="0"/>
              <a:buChar char="–"/>
            </a:pPr>
            <a:r>
              <a:rPr lang="en-US" dirty="0">
                <a:latin typeface="Times New Roman" panose="02020603050405020304" pitchFamily="18" charset="0"/>
                <a:cs typeface="Times New Roman" panose="02020603050405020304" pitchFamily="18" charset="0"/>
              </a:rPr>
              <a:t>The increased threat of terrorism by a truly global terror network</a:t>
            </a:r>
          </a:p>
          <a:p>
            <a:pPr lvl="1" eaLnBrk="0" hangingPunct="0">
              <a:buFont typeface="Arial" charset="0"/>
              <a:buChar char="–"/>
            </a:pPr>
            <a:r>
              <a:rPr lang="en-US" dirty="0">
                <a:latin typeface="Times New Roman" panose="02020603050405020304" pitchFamily="18" charset="0"/>
                <a:cs typeface="Times New Roman" panose="02020603050405020304" pitchFamily="18" charset="0"/>
              </a:rPr>
              <a:t>Economic interdependence of trading countries</a:t>
            </a:r>
          </a:p>
          <a:p>
            <a:pPr lvl="1" eaLnBrk="0" hangingPunct="0">
              <a:buFont typeface="Arial" charset="0"/>
              <a:buChar char="–"/>
            </a:pPr>
            <a:r>
              <a:rPr lang="en-US" dirty="0">
                <a:latin typeface="Times New Roman" panose="02020603050405020304" pitchFamily="18" charset="0"/>
                <a:cs typeface="Times New Roman" panose="02020603050405020304" pitchFamily="18" charset="0"/>
              </a:rPr>
              <a:t>intense underlying and fundamental cultural differences— differences that encompass traditions, history, religious beliefs, and deep-seated values.</a:t>
            </a:r>
          </a:p>
          <a:p>
            <a:pPr lvl="1" eaLnBrk="0" hangingPunct="0">
              <a:buFont typeface="Arial" charset="0"/>
              <a:buChar cha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GLOBAL MANAGEMENT IN TODAY’S WORLD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6571" y="1911578"/>
            <a:ext cx="2422603" cy="2239508"/>
          </a:xfrm>
          <a:prstGeom prst="rect">
            <a:avLst/>
          </a:prstGeom>
        </p:spPr>
      </p:pic>
    </p:spTree>
    <p:extLst>
      <p:ext uri="{BB962C8B-B14F-4D97-AF65-F5344CB8AC3E}">
        <p14:creationId xmlns:p14="http://schemas.microsoft.com/office/powerpoint/2010/main" val="2743252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1744663"/>
            <a:ext cx="8058150" cy="3836987"/>
          </a:xfrm>
        </p:spPr>
        <p:txBody>
          <a:bodyPr>
            <a:normAutofit fontScale="92500"/>
          </a:bodyPr>
          <a:lstStyle/>
          <a:p>
            <a:pPr eaLnBrk="0" hangingPunct="0">
              <a:buFont typeface="Arial" charset="0"/>
              <a:buChar char="•"/>
            </a:pPr>
            <a:r>
              <a:rPr lang="en-US" dirty="0">
                <a:latin typeface="Times New Roman" panose="02020603050405020304" pitchFamily="18" charset="0"/>
                <a:cs typeface="Times New Roman" panose="02020603050405020304" pitchFamily="18" charset="0"/>
              </a:rPr>
              <a:t>Challenges of Managing a global workforce. </a:t>
            </a:r>
          </a:p>
          <a:p>
            <a:pPr marL="0" indent="0" eaLnBrk="0" hangingPunct="0">
              <a:buNone/>
            </a:pPr>
            <a:r>
              <a:rPr lang="en-US" dirty="0">
                <a:latin typeface="Times New Roman" panose="02020603050405020304" pitchFamily="18" charset="0"/>
                <a:cs typeface="Times New Roman" panose="02020603050405020304" pitchFamily="18" charset="0"/>
              </a:rPr>
              <a:t>To manage this, researchers advice managers need </a:t>
            </a:r>
          </a:p>
          <a:p>
            <a:pPr eaLnBrk="0" hangingPunct="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Cultural Intelligence</a:t>
            </a:r>
            <a:r>
              <a:rPr lang="en-US" b="1"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cultural awareness and sensitivity skills.</a:t>
            </a:r>
          </a:p>
          <a:p>
            <a:pPr eaLnBrk="0" hangingPunct="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Global Mind-Set - attributes that allow a leader to be effective in cross-cultural environments.</a:t>
            </a:r>
          </a:p>
          <a:p>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sz="2800" b="1" dirty="0">
                <a:latin typeface="Times New Roman" panose="02020603050405020304" pitchFamily="18" charset="0"/>
                <a:cs typeface="Times New Roman" panose="02020603050405020304" pitchFamily="18" charset="0"/>
              </a:rPr>
              <a:t>GLOBAL MANAGEMENT IN TODAY’S WORLD</a:t>
            </a:r>
          </a:p>
        </p:txBody>
      </p:sp>
    </p:spTree>
    <p:extLst>
      <p:ext uri="{BB962C8B-B14F-4D97-AF65-F5344CB8AC3E}">
        <p14:creationId xmlns:p14="http://schemas.microsoft.com/office/powerpoint/2010/main" val="1809278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dirty="0"/>
          </a:p>
        </p:txBody>
      </p:sp>
      <p:sp>
        <p:nvSpPr>
          <p:cNvPr id="3" name="Title 2"/>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rPr>
              <a:t>EXHIBIT 3-5 </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A GLOBAL MIND-SET</a:t>
            </a:r>
          </a:p>
        </p:txBody>
      </p:sp>
      <p:pic>
        <p:nvPicPr>
          <p:cNvPr id="4" name="Picture 4"/>
          <p:cNvPicPr>
            <a:picLocks noChangeAspect="1" noChangeArrowheads="1"/>
          </p:cNvPicPr>
          <p:nvPr/>
        </p:nvPicPr>
        <p:blipFill>
          <a:blip r:embed="rId2"/>
          <a:srcRect/>
          <a:stretch>
            <a:fillRect/>
          </a:stretch>
        </p:blipFill>
        <p:spPr bwMode="auto">
          <a:xfrm>
            <a:off x="304800" y="1600200"/>
            <a:ext cx="8624888" cy="4405313"/>
          </a:xfrm>
          <a:prstGeom prst="rect">
            <a:avLst/>
          </a:prstGeom>
          <a:noFill/>
          <a:ln w="9525">
            <a:noFill/>
            <a:miter lim="800000"/>
            <a:headEnd/>
            <a:tailEnd/>
          </a:ln>
        </p:spPr>
      </p:pic>
    </p:spTree>
    <p:extLst>
      <p:ext uri="{BB962C8B-B14F-4D97-AF65-F5344CB8AC3E}">
        <p14:creationId xmlns:p14="http://schemas.microsoft.com/office/powerpoint/2010/main" val="3691042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20" y="2103120"/>
            <a:ext cx="6797040" cy="3621405"/>
          </a:xfrm>
          <a:prstGeom prst="rect">
            <a:avLst/>
          </a:prstGeom>
        </p:spPr>
      </p:pic>
      <p:sp>
        <p:nvSpPr>
          <p:cNvPr id="3" name="Title 2"/>
          <p:cNvSpPr>
            <a:spLocks noGrp="1"/>
          </p:cNvSpPr>
          <p:nvPr>
            <p:ph type="title"/>
          </p:nvPr>
        </p:nvSpPr>
        <p:spPr/>
        <p:txBody>
          <a:bodyPr/>
          <a:lstStyle/>
          <a:p>
            <a:br>
              <a:rPr lang="en-US" b="1" dirty="0">
                <a:latin typeface="Times New Roman" panose="02020603050405020304" pitchFamily="18" charset="0"/>
                <a:cs typeface="Times New Roman" panose="02020603050405020304" pitchFamily="18" charset="0"/>
              </a:rPr>
            </a:br>
            <a:r>
              <a:rPr lang="en-US" b="1" dirty="0">
                <a:solidFill>
                  <a:srgbClr val="FF0000"/>
                </a:solidFill>
                <a:latin typeface="Times New Roman" panose="02020603050405020304" pitchFamily="18" charset="0"/>
                <a:cs typeface="Times New Roman" panose="02020603050405020304" pitchFamily="18" charset="0"/>
              </a:rPr>
              <a:t>ANY QUESTION?</a:t>
            </a:r>
          </a:p>
        </p:txBody>
      </p:sp>
    </p:spTree>
    <p:extLst>
      <p:ext uri="{BB962C8B-B14F-4D97-AF65-F5344CB8AC3E}">
        <p14:creationId xmlns:p14="http://schemas.microsoft.com/office/powerpoint/2010/main" val="1529678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1744663"/>
            <a:ext cx="5400675" cy="3956050"/>
          </a:xfrm>
        </p:spPr>
        <p:txBody>
          <a:bodyPr>
            <a:normAutofit fontScale="70000" lnSpcReduction="20000"/>
          </a:bodyPr>
          <a:lstStyle/>
          <a:p>
            <a:pPr marL="0" indent="0" eaLnBrk="0" hangingPunct="0">
              <a:buNone/>
            </a:pPr>
            <a:r>
              <a:rPr lang="en-US" dirty="0">
                <a:latin typeface="Times New Roman" panose="02020603050405020304" pitchFamily="18" charset="0"/>
                <a:cs typeface="Times New Roman" panose="02020603050405020304" pitchFamily="18" charset="0"/>
              </a:rPr>
              <a:t>There are three possible global attitudes in managing </a:t>
            </a:r>
          </a:p>
          <a:p>
            <a:pPr eaLnBrk="0" hangingPunct="0"/>
            <a:r>
              <a:rPr lang="en-US" b="1" dirty="0">
                <a:latin typeface="Times New Roman" panose="02020603050405020304" pitchFamily="18" charset="0"/>
                <a:cs typeface="Times New Roman" panose="02020603050405020304" pitchFamily="18" charset="0"/>
              </a:rPr>
              <a:t>Ethnocentric Attitude - </a:t>
            </a:r>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parochialistic</a:t>
            </a:r>
            <a:r>
              <a:rPr lang="en-US" dirty="0">
                <a:latin typeface="Times New Roman" panose="02020603050405020304" pitchFamily="18" charset="0"/>
                <a:cs typeface="Times New Roman" panose="02020603050405020304" pitchFamily="18" charset="0"/>
              </a:rPr>
              <a:t> belief that the best work approaches and practices are those of the home country.</a:t>
            </a:r>
          </a:p>
          <a:p>
            <a:pPr eaLnBrk="0" hangingPunct="0">
              <a:buFont typeface="Arial" charset="0"/>
              <a:buChar char="•"/>
            </a:pPr>
            <a:r>
              <a:rPr lang="en-US" b="1" dirty="0">
                <a:latin typeface="Times New Roman" panose="02020603050405020304" pitchFamily="18" charset="0"/>
                <a:cs typeface="Times New Roman" panose="02020603050405020304" pitchFamily="18" charset="0"/>
              </a:rPr>
              <a:t>Polycentric Attitude</a:t>
            </a:r>
            <a:r>
              <a:rPr lang="en-US" dirty="0">
                <a:latin typeface="Times New Roman" panose="02020603050405020304" pitchFamily="18" charset="0"/>
                <a:cs typeface="Times New Roman" panose="02020603050405020304" pitchFamily="18" charset="0"/>
              </a:rPr>
              <a:t> - the view that the managers in the host country know the best  work approaches and practices for running their business.</a:t>
            </a:r>
          </a:p>
          <a:p>
            <a:pPr eaLnBrk="0" hangingPunct="0">
              <a:buFont typeface="Arial" charset="0"/>
              <a:buChar char="•"/>
            </a:pPr>
            <a:r>
              <a:rPr lang="en-US" b="1" dirty="0">
                <a:latin typeface="Times New Roman" panose="02020603050405020304" pitchFamily="18" charset="0"/>
                <a:cs typeface="Times New Roman" panose="02020603050405020304" pitchFamily="18" charset="0"/>
              </a:rPr>
              <a:t>Geocentric Attitude - </a:t>
            </a:r>
            <a:r>
              <a:rPr lang="en-US" dirty="0">
                <a:latin typeface="Times New Roman" panose="02020603050405020304" pitchFamily="18" charset="0"/>
                <a:cs typeface="Times New Roman" panose="02020603050405020304" pitchFamily="18" charset="0"/>
              </a:rPr>
              <a:t>a world-oriented view that focuses on using the best approaches and  people from around the globe.</a:t>
            </a:r>
          </a:p>
          <a:p>
            <a:endParaRPr lang="en-US" dirty="0">
              <a:latin typeface="Times New Roman" panose="02020603050405020304" pitchFamily="18" charset="0"/>
              <a:cs typeface="Times New Roman" panose="02020603050405020304" pitchFamily="18" charset="0"/>
            </a:endParaRPr>
          </a:p>
          <a:p>
            <a:pPr eaLnBrk="0" hangingPunct="0"/>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WHAT’S YOUR GLOBAL PERSPECTIVE?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875" y="2332386"/>
            <a:ext cx="2916985" cy="3025428"/>
          </a:xfrm>
          <a:prstGeom prst="rect">
            <a:avLst/>
          </a:prstGeom>
        </p:spPr>
      </p:pic>
    </p:spTree>
    <p:extLst>
      <p:ext uri="{BB962C8B-B14F-4D97-AF65-F5344CB8AC3E}">
        <p14:creationId xmlns:p14="http://schemas.microsoft.com/office/powerpoint/2010/main" val="2208734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1091520"/>
            <a:ext cx="8229600" cy="4584885"/>
          </a:xfrm>
        </p:spPr>
        <p:txBody>
          <a:bodyPr>
            <a:normAutofit fontScale="47500" lnSpcReduction="20000"/>
          </a:bodyPr>
          <a:lstStyle/>
          <a:p>
            <a:r>
              <a:rPr lang="en-US" dirty="0">
                <a:latin typeface="Times New Roman" panose="02020603050405020304" pitchFamily="18" charset="0"/>
                <a:cs typeface="Times New Roman" panose="02020603050405020304" pitchFamily="18" charset="0"/>
              </a:rPr>
              <a:t>Global competition and the global economy are shaped by regional trading agreements, including the European Union (EU), North American Free Trade Agreement (NAFTA), the Association of Southeast Asian Nations (ASEAN), and others.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European Union (EU) </a:t>
            </a:r>
            <a:r>
              <a:rPr lang="en-US" dirty="0">
                <a:latin typeface="Times New Roman" panose="02020603050405020304" pitchFamily="18" charset="0"/>
                <a:cs typeface="Times New Roman" panose="02020603050405020304" pitchFamily="18" charset="0"/>
              </a:rPr>
              <a:t>is an economic and political partnership of 27 democratic European countries. Eight countries (Croatia, the former Yugoslav Republic of Macedonia, Turkey, Albania, Bosnia-Hercegovina, Iceland, Montenegro, and Serbia) are candidates to join the EU.</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When the 12 original members formed the EU in 1992, the primary motivation was to reassert the region’s economic position against the United States and Japan. Before then, each European nation had border controls, taxes, and subsidies; nationalistic policies; and protected industries. Now with these barriers removed, the economic power represented by the EU is considerable. </a:t>
            </a:r>
          </a:p>
          <a:p>
            <a:r>
              <a:rPr lang="en-US" dirty="0">
                <a:latin typeface="Times New Roman" panose="02020603050405020304" pitchFamily="18" charset="0"/>
                <a:cs typeface="Times New Roman" panose="02020603050405020304" pitchFamily="18" charset="0"/>
              </a:rPr>
              <a:t>Its current membership covers a population base of more than half a billion people (7 percent of the world population) and accounts for approximately 31 percent of the world’s total economic output.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Another step toward full unification occurred when the common European currency, the </a:t>
            </a:r>
            <a:r>
              <a:rPr lang="en-US" b="1" dirty="0">
                <a:latin typeface="Times New Roman" panose="02020603050405020304" pitchFamily="18" charset="0"/>
                <a:cs typeface="Times New Roman" panose="02020603050405020304" pitchFamily="18" charset="0"/>
              </a:rPr>
              <a:t>euro, </a:t>
            </a:r>
            <a:r>
              <a:rPr lang="en-US" dirty="0">
                <a:latin typeface="Times New Roman" panose="02020603050405020304" pitchFamily="18" charset="0"/>
                <a:cs typeface="Times New Roman" panose="02020603050405020304" pitchFamily="18" charset="0"/>
              </a:rPr>
              <a:t>was adopted. The euro is currently in use in 17 of the 27 member states, and all new member countries must adopt the euro. Only Denmark, the United Kingdom, and Sweden have been allowed to opt out of using the euro</a:t>
            </a:r>
          </a:p>
          <a:p>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628650" y="365125"/>
            <a:ext cx="7886700" cy="549275"/>
          </a:xfrm>
        </p:spPr>
        <p:txBody>
          <a:bodyPr/>
          <a:lstStyle/>
          <a:p>
            <a:r>
              <a:rPr lang="en-US" sz="2000" b="1" dirty="0">
                <a:latin typeface="Times New Roman" panose="02020603050405020304" pitchFamily="18" charset="0"/>
                <a:cs typeface="Times New Roman" panose="02020603050405020304" pitchFamily="18" charset="0"/>
              </a:rPr>
              <a:t>UNDERSTANDING THE GLOBAL ENVIRONMENT – TRADING ALLIANCES</a:t>
            </a:r>
          </a:p>
        </p:txBody>
      </p:sp>
    </p:spTree>
    <p:extLst>
      <p:ext uri="{BB962C8B-B14F-4D97-AF65-F5344CB8AC3E}">
        <p14:creationId xmlns:p14="http://schemas.microsoft.com/office/powerpoint/2010/main" val="2354637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rPr>
              <a:t>EXHIBIT 3-1</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EUROPEAN UNION MAP</a:t>
            </a:r>
          </a:p>
        </p:txBody>
      </p:sp>
      <p:pic>
        <p:nvPicPr>
          <p:cNvPr id="4" name="Picture 3"/>
          <p:cNvPicPr>
            <a:picLocks noGrp="1" noChangeAspect="1" noChangeArrowheads="1"/>
          </p:cNvPicPr>
          <p:nvPr/>
        </p:nvPicPr>
        <p:blipFill>
          <a:blip r:embed="rId2"/>
          <a:srcRect/>
          <a:stretch>
            <a:fillRect/>
          </a:stretch>
        </p:blipFill>
        <p:spPr bwMode="auto">
          <a:xfrm>
            <a:off x="867508" y="1900115"/>
            <a:ext cx="7408984" cy="4018339"/>
          </a:xfrm>
          <a:prstGeom prst="rect">
            <a:avLst/>
          </a:prstGeom>
          <a:noFill/>
          <a:ln w="9525">
            <a:noFill/>
            <a:miter lim="800000"/>
            <a:headEnd/>
            <a:tailEnd/>
          </a:ln>
        </p:spPr>
      </p:pic>
    </p:spTree>
    <p:extLst>
      <p:ext uri="{BB962C8B-B14F-4D97-AF65-F5344CB8AC3E}">
        <p14:creationId xmlns:p14="http://schemas.microsoft.com/office/powerpoint/2010/main" val="3393236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1744663"/>
            <a:ext cx="4686300" cy="3998912"/>
          </a:xfrm>
        </p:spPr>
        <p:txBody>
          <a:bodyPr/>
          <a:lstStyle/>
          <a:p>
            <a:pPr>
              <a:defRPr/>
            </a:pPr>
            <a:r>
              <a:rPr lang="en-US" b="1" dirty="0">
                <a:latin typeface="Times New Roman" panose="02020603050405020304" pitchFamily="18" charset="0"/>
                <a:cs typeface="Times New Roman" panose="02020603050405020304" pitchFamily="18" charset="0"/>
              </a:rPr>
              <a:t>North American Free Trade Agreement (NAFTA) - </a:t>
            </a:r>
            <a:r>
              <a:rPr lang="en-US" dirty="0">
                <a:latin typeface="Times New Roman" panose="02020603050405020304" pitchFamily="18" charset="0"/>
                <a:cs typeface="Times New Roman" panose="02020603050405020304" pitchFamily="18" charset="0"/>
              </a:rPr>
              <a:t>an agreement among the Mexican, Canadian, and U.S. governments in which certain barriers to trade have been eliminated.</a:t>
            </a:r>
          </a:p>
          <a:p>
            <a:pPr marL="0" indent="0">
              <a:buFont typeface="Arial" pitchFamily="34" charset="0"/>
              <a:buNone/>
              <a:defRP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TRADING ALLIANCES (CONT.)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499" y="1690687"/>
            <a:ext cx="3757613" cy="3652837"/>
          </a:xfrm>
          <a:prstGeom prst="rect">
            <a:avLst/>
          </a:prstGeom>
        </p:spPr>
      </p:pic>
    </p:spTree>
    <p:extLst>
      <p:ext uri="{BB962C8B-B14F-4D97-AF65-F5344CB8AC3E}">
        <p14:creationId xmlns:p14="http://schemas.microsoft.com/office/powerpoint/2010/main" val="3855845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1744663"/>
            <a:ext cx="4376738" cy="3941762"/>
          </a:xfrm>
        </p:spPr>
        <p:txBody>
          <a:bodyPr/>
          <a:lstStyle/>
          <a:p>
            <a:r>
              <a:rPr lang="en-US" b="1" dirty="0">
                <a:latin typeface="Times New Roman" panose="02020603050405020304" pitchFamily="18" charset="0"/>
                <a:cs typeface="Times New Roman" panose="02020603050405020304" pitchFamily="18" charset="0"/>
              </a:rPr>
              <a:t>Association of Southeast Asian Nations (ASEAN) - </a:t>
            </a:r>
            <a:r>
              <a:rPr lang="en-US" dirty="0">
                <a:latin typeface="Times New Roman" panose="02020603050405020304" pitchFamily="18" charset="0"/>
                <a:cs typeface="Times New Roman" panose="02020603050405020304" pitchFamily="18" charset="0"/>
              </a:rPr>
              <a:t>A trading alliance of 10 Southeast Asian nations</a:t>
            </a:r>
          </a:p>
          <a:p>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TRADING ALLIANCES(CONT.)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3938" y="1310640"/>
            <a:ext cx="3962400" cy="4236720"/>
          </a:xfrm>
          <a:prstGeom prst="rect">
            <a:avLst/>
          </a:prstGeom>
        </p:spPr>
      </p:pic>
    </p:spTree>
    <p:extLst>
      <p:ext uri="{BB962C8B-B14F-4D97-AF65-F5344CB8AC3E}">
        <p14:creationId xmlns:p14="http://schemas.microsoft.com/office/powerpoint/2010/main" val="3800611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rPr>
              <a:t>EXHIBIT 3-2 ASEAN MAP</a:t>
            </a:r>
          </a:p>
        </p:txBody>
      </p:sp>
      <p:pic>
        <p:nvPicPr>
          <p:cNvPr id="4" name="Picture 3"/>
          <p:cNvPicPr>
            <a:picLocks noGrp="1" noChangeAspect="1" noChangeArrowheads="1"/>
          </p:cNvPicPr>
          <p:nvPr/>
        </p:nvPicPr>
        <p:blipFill>
          <a:blip r:embed="rId3"/>
          <a:srcRect/>
          <a:stretch>
            <a:fillRect/>
          </a:stretch>
        </p:blipFill>
        <p:spPr bwMode="auto">
          <a:xfrm>
            <a:off x="1028700" y="1452564"/>
            <a:ext cx="7086600" cy="4330720"/>
          </a:xfrm>
          <a:prstGeom prst="rect">
            <a:avLst/>
          </a:prstGeom>
          <a:noFill/>
          <a:ln w="9525">
            <a:noFill/>
            <a:miter lim="800000"/>
            <a:headEnd/>
            <a:tailEnd/>
          </a:ln>
        </p:spPr>
      </p:pic>
    </p:spTree>
    <p:extLst>
      <p:ext uri="{BB962C8B-B14F-4D97-AF65-F5344CB8AC3E}">
        <p14:creationId xmlns:p14="http://schemas.microsoft.com/office/powerpoint/2010/main" val="3596075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1744663"/>
            <a:ext cx="7008211" cy="4043561"/>
          </a:xfrm>
        </p:spPr>
        <p:txBody>
          <a:bodyPr>
            <a:normAutofit fontScale="92500" lnSpcReduction="10000"/>
          </a:bodyPr>
          <a:lstStyle/>
          <a:p>
            <a:pPr eaLnBrk="0" hangingPunct="0">
              <a:buFont typeface="Arial" charset="0"/>
              <a:buChar char="•"/>
            </a:pPr>
            <a:r>
              <a:rPr lang="en-US" b="1" dirty="0">
                <a:latin typeface="Times New Roman" panose="02020603050405020304" pitchFamily="18" charset="0"/>
                <a:cs typeface="Times New Roman" panose="02020603050405020304" pitchFamily="18" charset="0"/>
              </a:rPr>
              <a:t>World Trade Organization (WTO) - </a:t>
            </a:r>
            <a:r>
              <a:rPr lang="en-US" dirty="0">
                <a:latin typeface="Times New Roman" panose="02020603050405020304" pitchFamily="18" charset="0"/>
                <a:cs typeface="Times New Roman" panose="02020603050405020304" pitchFamily="18" charset="0"/>
              </a:rPr>
              <a:t>a global organization of 153 countries that deals with the rules of trade among nations.</a:t>
            </a:r>
          </a:p>
          <a:p>
            <a:pPr eaLnBrk="0" hangingPunct="0">
              <a:buFont typeface="Arial" charset="0"/>
              <a:buChar char="•"/>
            </a:pPr>
            <a:r>
              <a:rPr lang="en-US" b="1" dirty="0">
                <a:latin typeface="Times New Roman" panose="02020603050405020304" pitchFamily="18" charset="0"/>
                <a:cs typeface="Times New Roman" panose="02020603050405020304" pitchFamily="18" charset="0"/>
              </a:rPr>
              <a:t>International Monetary Fund (IMF) - </a:t>
            </a:r>
            <a:r>
              <a:rPr lang="en-US" dirty="0">
                <a:latin typeface="Times New Roman" panose="02020603050405020304" pitchFamily="18" charset="0"/>
                <a:cs typeface="Times New Roman" panose="02020603050405020304" pitchFamily="18" charset="0"/>
              </a:rPr>
              <a:t>an organization of 185 countries that promotes international monetary cooperation and provides advice, loans, and technical assistance.</a:t>
            </a:r>
          </a:p>
          <a:p>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GLOBAL TRADE MECHANISMS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5411" y="4543425"/>
            <a:ext cx="1221389" cy="12447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957" y="2104305"/>
            <a:ext cx="1426295" cy="1426295"/>
          </a:xfrm>
          <a:prstGeom prst="rect">
            <a:avLst/>
          </a:prstGeom>
        </p:spPr>
      </p:pic>
    </p:spTree>
    <p:extLst>
      <p:ext uri="{BB962C8B-B14F-4D97-AF65-F5344CB8AC3E}">
        <p14:creationId xmlns:p14="http://schemas.microsoft.com/office/powerpoint/2010/main" val="2212770370"/>
      </p:ext>
    </p:extLst>
  </p:cSld>
  <p:clrMapOvr>
    <a:masterClrMapping/>
  </p:clrMapOvr>
</p:sld>
</file>

<file path=ppt/theme/theme1.xml><?xml version="1.0" encoding="utf-8"?>
<a:theme xmlns:a="http://schemas.openxmlformats.org/drawingml/2006/main" name="UNIT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KNUST Template-edited.potx" id="{1FB1775B-6FD5-4250-BD18-788BE5D8CB77}" vid="{29C07B30-C1C3-423F-9B96-AB2A5A1C97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UNIT 3</Template>
  <TotalTime>1864</TotalTime>
  <Words>3204</Words>
  <Application>Microsoft Office PowerPoint</Application>
  <PresentationFormat>On-screen Show (4:3)</PresentationFormat>
  <Paragraphs>171</Paragraphs>
  <Slides>27</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Helvetica</vt:lpstr>
      <vt:lpstr>Times New Roman</vt:lpstr>
      <vt:lpstr>Wingdings</vt:lpstr>
      <vt:lpstr>UNIT 3</vt:lpstr>
      <vt:lpstr>GLOBAL MANAGEMENT</vt:lpstr>
      <vt:lpstr> LEARNING OUTCOME</vt:lpstr>
      <vt:lpstr>  WHAT’S YOUR GLOBAL PERSPECTIVE?</vt:lpstr>
      <vt:lpstr>UNDERSTANDING THE GLOBAL ENVIRONMENT – TRADING ALLIANCES</vt:lpstr>
      <vt:lpstr>EXHIBIT 3-1 EUROPEAN UNION MAP</vt:lpstr>
      <vt:lpstr> TRADING ALLIANCES (CONT.)</vt:lpstr>
      <vt:lpstr> TRADING ALLIANCES(CONT.)</vt:lpstr>
      <vt:lpstr>EXHIBIT 3-2 ASEAN MAP</vt:lpstr>
      <vt:lpstr> GLOBAL TRADE MECHANISMS</vt:lpstr>
      <vt:lpstr> GLOBAL TRADE MECHANISMS (CONT.)</vt:lpstr>
      <vt:lpstr>TYPES OF INTERNATIONAL ORGANIZATIONS</vt:lpstr>
      <vt:lpstr>TYPES OF INTERNATIONAL ORGANIZATIONS (CONT.)</vt:lpstr>
      <vt:lpstr> HOW ORGANIZATIONS GO GLOBAL</vt:lpstr>
      <vt:lpstr> GOING GLOBAL (CONT.)</vt:lpstr>
      <vt:lpstr> GOING GLOBAL (CONT.)</vt:lpstr>
      <vt:lpstr> GOING GLOBAL (CONT.)</vt:lpstr>
      <vt:lpstr>EXHIBIT 3-3 HOW ORGANIZATIONS GO GLOBAL</vt:lpstr>
      <vt:lpstr> MANAGING IN A GLOBAL ENVIRONMENT</vt:lpstr>
      <vt:lpstr>  THE POLITICAL/LEGAL ENVIRONMENT </vt:lpstr>
      <vt:lpstr> THE ECONOMIC ENVIRONMENT</vt:lpstr>
      <vt:lpstr> THE CULTURAL ENVIRONMENT</vt:lpstr>
      <vt:lpstr>EXHIBIT 3-4 HOFSTEDE’S FIVE DIMENSIONS OF NATIONAL  CULTURE</vt:lpstr>
      <vt:lpstr>  GLOBAL MANAGEMENT IN TODAY’S WORLD</vt:lpstr>
      <vt:lpstr> GLOBAL MANAGEMENT IN TODAY’S WORLD</vt:lpstr>
      <vt:lpstr>GLOBAL MANAGEMENT IN TODAY’S WORLD</vt:lpstr>
      <vt:lpstr>EXHIBIT 3-5  A GLOBAL MIND-SET</vt:lpstr>
      <vt:lpstr> ANY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Charlotte Adjanor-Doku</dc:creator>
  <cp:lastModifiedBy>User</cp:lastModifiedBy>
  <cp:revision>57</cp:revision>
  <dcterms:created xsi:type="dcterms:W3CDTF">2022-02-26T14:32:53Z</dcterms:created>
  <dcterms:modified xsi:type="dcterms:W3CDTF">2024-04-08T20:36:36Z</dcterms:modified>
</cp:coreProperties>
</file>